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89" r:id="rId2"/>
    <p:sldId id="331" r:id="rId3"/>
    <p:sldId id="332" r:id="rId4"/>
    <p:sldId id="333" r:id="rId5"/>
    <p:sldId id="334" r:id="rId6"/>
    <p:sldId id="352" r:id="rId7"/>
    <p:sldId id="354" r:id="rId8"/>
    <p:sldId id="337" r:id="rId9"/>
    <p:sldId id="336" r:id="rId10"/>
    <p:sldId id="288" r:id="rId11"/>
    <p:sldId id="264" r:id="rId12"/>
    <p:sldId id="278" r:id="rId13"/>
    <p:sldId id="279" r:id="rId14"/>
    <p:sldId id="322" r:id="rId15"/>
    <p:sldId id="280" r:id="rId16"/>
    <p:sldId id="321" r:id="rId17"/>
    <p:sldId id="281" r:id="rId18"/>
    <p:sldId id="323" r:id="rId19"/>
    <p:sldId id="292" r:id="rId20"/>
    <p:sldId id="355" r:id="rId21"/>
    <p:sldId id="341" r:id="rId22"/>
    <p:sldId id="342" r:id="rId23"/>
    <p:sldId id="343" r:id="rId24"/>
    <p:sldId id="344" r:id="rId25"/>
    <p:sldId id="346" r:id="rId26"/>
    <p:sldId id="345" r:id="rId27"/>
    <p:sldId id="356" r:id="rId28"/>
    <p:sldId id="348" r:id="rId29"/>
    <p:sldId id="349" r:id="rId30"/>
    <p:sldId id="351" r:id="rId31"/>
    <p:sldId id="338" r:id="rId32"/>
    <p:sldId id="294" r:id="rId33"/>
    <p:sldId id="339" r:id="rId34"/>
    <p:sldId id="272" r:id="rId35"/>
    <p:sldId id="340" r:id="rId36"/>
    <p:sldId id="273" r:id="rId37"/>
    <p:sldId id="32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4" autoAdjust="0"/>
    <p:restoredTop sz="94660"/>
  </p:normalViewPr>
  <p:slideViewPr>
    <p:cSldViewPr snapToGrid="0" snapToObjects="1">
      <p:cViewPr varScale="1">
        <p:scale>
          <a:sx n="86" d="100"/>
          <a:sy n="86" d="100"/>
        </p:scale>
        <p:origin x="1368"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A5C79F-920B-9344-8148-4E33A86A8EED}" type="datetimeFigureOut">
              <a:rPr lang="en-US" smtClean="0"/>
              <a:pPr/>
              <a:t>2/15/2014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BB6FC0-DCB1-C14C-9FE4-5CFEDA2E725A}" type="slidenum">
              <a:rPr lang="en-US" smtClean="0"/>
              <a:pPr/>
              <a:t>‹#›</a:t>
            </a:fld>
            <a:endParaRPr lang="en-US"/>
          </a:p>
        </p:txBody>
      </p:sp>
    </p:spTree>
    <p:extLst>
      <p:ext uri="{BB962C8B-B14F-4D97-AF65-F5344CB8AC3E}">
        <p14:creationId xmlns:p14="http://schemas.microsoft.com/office/powerpoint/2010/main" val="4436612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Yo</a:t>
            </a:r>
            <a:r>
              <a:rPr lang="en-US" dirty="0" smtClean="0"/>
              <a:t>, sup, intro slide</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1</a:t>
            </a:fld>
            <a:endParaRPr lang="en-US"/>
          </a:p>
        </p:txBody>
      </p:sp>
    </p:spTree>
    <p:extLst>
      <p:ext uri="{BB962C8B-B14F-4D97-AF65-F5344CB8AC3E}">
        <p14:creationId xmlns:p14="http://schemas.microsoft.com/office/powerpoint/2010/main" val="2082965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NAP AGAIN</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10</a:t>
            </a:fld>
            <a:endParaRPr lang="en-US"/>
          </a:p>
        </p:txBody>
      </p:sp>
    </p:spTree>
    <p:extLst>
      <p:ext uri="{BB962C8B-B14F-4D97-AF65-F5344CB8AC3E}">
        <p14:creationId xmlns:p14="http://schemas.microsoft.com/office/powerpoint/2010/main" val="2432547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Detergent </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11</a:t>
            </a:fld>
            <a:endParaRPr lang="en-US"/>
          </a:p>
        </p:txBody>
      </p:sp>
    </p:spTree>
    <p:extLst>
      <p:ext uri="{BB962C8B-B14F-4D97-AF65-F5344CB8AC3E}">
        <p14:creationId xmlns:p14="http://schemas.microsoft.com/office/powerpoint/2010/main" val="1129973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JEOIJGOIWJEG</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13</a:t>
            </a:fld>
            <a:endParaRPr lang="en-US"/>
          </a:p>
        </p:txBody>
      </p:sp>
    </p:spTree>
    <p:extLst>
      <p:ext uri="{BB962C8B-B14F-4D97-AF65-F5344CB8AC3E}">
        <p14:creationId xmlns:p14="http://schemas.microsoft.com/office/powerpoint/2010/main" val="3412035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SDS IS GOD</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14</a:t>
            </a:fld>
            <a:endParaRPr lang="en-US"/>
          </a:p>
        </p:txBody>
      </p:sp>
    </p:spTree>
    <p:extLst>
      <p:ext uri="{BB962C8B-B14F-4D97-AF65-F5344CB8AC3E}">
        <p14:creationId xmlns:p14="http://schemas.microsoft.com/office/powerpoint/2010/main" val="104396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at high concentrations of salt, the solubility of the proteins drops sharply. This is termed </a:t>
            </a:r>
            <a:r>
              <a:rPr lang="en-US" i="1" dirty="0" smtClean="0"/>
              <a:t>Salting out. </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15</a:t>
            </a:fld>
            <a:endParaRPr lang="en-US"/>
          </a:p>
        </p:txBody>
      </p:sp>
    </p:spTree>
    <p:extLst>
      <p:ext uri="{BB962C8B-B14F-4D97-AF65-F5344CB8AC3E}">
        <p14:creationId xmlns:p14="http://schemas.microsoft.com/office/powerpoint/2010/main" val="4114725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but rly</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16</a:t>
            </a:fld>
            <a:endParaRPr lang="en-US"/>
          </a:p>
        </p:txBody>
      </p:sp>
    </p:spTree>
    <p:extLst>
      <p:ext uri="{BB962C8B-B14F-4D97-AF65-F5344CB8AC3E}">
        <p14:creationId xmlns:p14="http://schemas.microsoft.com/office/powerpoint/2010/main" val="148423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Wot</a:t>
            </a:r>
            <a:r>
              <a:rPr lang="en-US" dirty="0" smtClean="0"/>
              <a:t>. Looks</a:t>
            </a:r>
            <a:r>
              <a:rPr lang="en-US" baseline="0" dirty="0" smtClean="0"/>
              <a:t> like DNA hamburger</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18</a:t>
            </a:fld>
            <a:endParaRPr lang="en-US"/>
          </a:p>
        </p:txBody>
      </p:sp>
    </p:spTree>
    <p:extLst>
      <p:ext uri="{BB962C8B-B14F-4D97-AF65-F5344CB8AC3E}">
        <p14:creationId xmlns:p14="http://schemas.microsoft.com/office/powerpoint/2010/main" val="325052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 procedure</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20</a:t>
            </a:fld>
            <a:endParaRPr lang="en-US"/>
          </a:p>
        </p:txBody>
      </p:sp>
    </p:spTree>
    <p:extLst>
      <p:ext uri="{BB962C8B-B14F-4D97-AF65-F5344CB8AC3E}">
        <p14:creationId xmlns:p14="http://schemas.microsoft.com/office/powerpoint/2010/main" val="618091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21</a:t>
            </a:fld>
            <a:endParaRPr lang="en-US"/>
          </a:p>
        </p:txBody>
      </p:sp>
    </p:spTree>
    <p:extLst>
      <p:ext uri="{BB962C8B-B14F-4D97-AF65-F5344CB8AC3E}">
        <p14:creationId xmlns:p14="http://schemas.microsoft.com/office/powerpoint/2010/main" val="1982658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a:t>
            </a:r>
            <a:r>
              <a:rPr lang="en-US" baseline="0" dirty="0" smtClean="0"/>
              <a:t> learning objectives.</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2</a:t>
            </a:fld>
            <a:endParaRPr lang="en-US"/>
          </a:p>
        </p:txBody>
      </p:sp>
    </p:spTree>
    <p:extLst>
      <p:ext uri="{BB962C8B-B14F-4D97-AF65-F5344CB8AC3E}">
        <p14:creationId xmlns:p14="http://schemas.microsoft.com/office/powerpoint/2010/main" val="2796500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W0t [][][][][]</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3</a:t>
            </a:fld>
            <a:endParaRPr lang="en-US"/>
          </a:p>
        </p:txBody>
      </p:sp>
    </p:spTree>
    <p:extLst>
      <p:ext uri="{BB962C8B-B14F-4D97-AF65-F5344CB8AC3E}">
        <p14:creationId xmlns:p14="http://schemas.microsoft.com/office/powerpoint/2010/main" val="2777192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 god rly</a:t>
            </a:r>
            <a:r>
              <a:rPr lang="en-US" baseline="0" dirty="0" smtClean="0"/>
              <a:t>. Y?</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4</a:t>
            </a:fld>
            <a:endParaRPr lang="en-US"/>
          </a:p>
        </p:txBody>
      </p:sp>
    </p:spTree>
    <p:extLst>
      <p:ext uri="{BB962C8B-B14F-4D97-AF65-F5344CB8AC3E}">
        <p14:creationId xmlns:p14="http://schemas.microsoft.com/office/powerpoint/2010/main" val="2950039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dis real? Life.</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5</a:t>
            </a:fld>
            <a:endParaRPr lang="en-US"/>
          </a:p>
        </p:txBody>
      </p:sp>
    </p:spTree>
    <p:extLst>
      <p:ext uri="{BB962C8B-B14F-4D97-AF65-F5344CB8AC3E}">
        <p14:creationId xmlns:p14="http://schemas.microsoft.com/office/powerpoint/2010/main" val="954024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Looks like the same thing.. Just on</a:t>
            </a:r>
            <a:r>
              <a:rPr lang="en-US" baseline="0" dirty="0" smtClean="0"/>
              <a:t> a different slide</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6</a:t>
            </a:fld>
            <a:endParaRPr lang="en-US"/>
          </a:p>
        </p:txBody>
      </p:sp>
    </p:spTree>
    <p:extLst>
      <p:ext uri="{BB962C8B-B14F-4D97-AF65-F5344CB8AC3E}">
        <p14:creationId xmlns:p14="http://schemas.microsoft.com/office/powerpoint/2010/main" val="30637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Wot</a:t>
            </a:r>
            <a:r>
              <a:rPr lang="en-US" baseline="0" dirty="0" smtClean="0"/>
              <a:t> m8</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7</a:t>
            </a:fld>
            <a:endParaRPr lang="en-US"/>
          </a:p>
        </p:txBody>
      </p:sp>
    </p:spTree>
    <p:extLst>
      <p:ext uri="{BB962C8B-B14F-4D97-AF65-F5344CB8AC3E}">
        <p14:creationId xmlns:p14="http://schemas.microsoft.com/office/powerpoint/2010/main" val="1780655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NAP</a:t>
            </a:r>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8</a:t>
            </a:fld>
            <a:endParaRPr lang="en-US"/>
          </a:p>
        </p:txBody>
      </p:sp>
    </p:spTree>
    <p:extLst>
      <p:ext uri="{BB962C8B-B14F-4D97-AF65-F5344CB8AC3E}">
        <p14:creationId xmlns:p14="http://schemas.microsoft.com/office/powerpoint/2010/main" val="3431073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Reproduce</a:t>
            </a:r>
            <a:r>
              <a:rPr lang="en-US" baseline="0" dirty="0" smtClean="0"/>
              <a:t> asexually every 90 minutes</a:t>
            </a:r>
          </a:p>
          <a:p>
            <a:r>
              <a:rPr lang="en-US" baseline="0" dirty="0" smtClean="0"/>
              <a:t>Can be BOTH haploid or diploid</a:t>
            </a:r>
          </a:p>
          <a:p>
            <a:endParaRPr lang="en-US" dirty="0"/>
          </a:p>
        </p:txBody>
      </p:sp>
      <p:sp>
        <p:nvSpPr>
          <p:cNvPr id="4" name="Slide Number Placeholder 3"/>
          <p:cNvSpPr>
            <a:spLocks noGrp="1"/>
          </p:cNvSpPr>
          <p:nvPr>
            <p:ph type="sldNum" sz="quarter" idx="10"/>
          </p:nvPr>
        </p:nvSpPr>
        <p:spPr/>
        <p:txBody>
          <a:bodyPr/>
          <a:lstStyle/>
          <a:p>
            <a:fld id="{77BB6FC0-DCB1-C14C-9FE4-5CFEDA2E725A}" type="slidenum">
              <a:rPr lang="en-US" smtClean="0"/>
              <a:pPr/>
              <a:t>9</a:t>
            </a:fld>
            <a:endParaRPr lang="en-US"/>
          </a:p>
        </p:txBody>
      </p:sp>
    </p:spTree>
    <p:extLst>
      <p:ext uri="{BB962C8B-B14F-4D97-AF65-F5344CB8AC3E}">
        <p14:creationId xmlns:p14="http://schemas.microsoft.com/office/powerpoint/2010/main" val="1267023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911381-77BA-8045-BCA5-CE55B81BDFAE}" type="datetimeFigureOut">
              <a:rPr lang="en-US" smtClean="0"/>
              <a:pPr/>
              <a:t>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C1707C-629B-1648-8B83-E0114777852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911381-77BA-8045-BCA5-CE55B81BDFAE}" type="datetimeFigureOut">
              <a:rPr lang="en-US" smtClean="0"/>
              <a:pPr/>
              <a:t>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C1707C-629B-1648-8B83-E011477785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911381-77BA-8045-BCA5-CE55B81BDFAE}" type="datetimeFigureOut">
              <a:rPr lang="en-US" smtClean="0"/>
              <a:pPr/>
              <a:t>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C1707C-629B-1648-8B83-E0114777852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smtClean="0"/>
            </a:lvl1pPr>
          </a:lstStyle>
          <a:p>
            <a:fld id="{6829AB5E-2241-114A-BEE9-55BB9C90AF7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911381-77BA-8045-BCA5-CE55B81BDFAE}" type="datetimeFigureOut">
              <a:rPr lang="en-US" smtClean="0"/>
              <a:pPr/>
              <a:t>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C1707C-629B-1648-8B83-E0114777852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911381-77BA-8045-BCA5-CE55B81BDFAE}" type="datetimeFigureOut">
              <a:rPr lang="en-US" smtClean="0"/>
              <a:pPr/>
              <a:t>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C1707C-629B-1648-8B83-E0114777852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911381-77BA-8045-BCA5-CE55B81BDFAE}" type="datetimeFigureOut">
              <a:rPr lang="en-US" smtClean="0"/>
              <a:pPr/>
              <a:t>2/15/2014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C1707C-629B-1648-8B83-E0114777852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911381-77BA-8045-BCA5-CE55B81BDFAE}" type="datetimeFigureOut">
              <a:rPr lang="en-US" smtClean="0"/>
              <a:pPr/>
              <a:t>2/15/2014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C1707C-629B-1648-8B83-E0114777852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911381-77BA-8045-BCA5-CE55B81BDFAE}" type="datetimeFigureOut">
              <a:rPr lang="en-US" smtClean="0"/>
              <a:pPr/>
              <a:t>2/15/2014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C1707C-629B-1648-8B83-E0114777852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911381-77BA-8045-BCA5-CE55B81BDFAE}" type="datetimeFigureOut">
              <a:rPr lang="en-US" smtClean="0"/>
              <a:pPr/>
              <a:t>2/15/2014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C1707C-629B-1648-8B83-E011477785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911381-77BA-8045-BCA5-CE55B81BDFAE}" type="datetimeFigureOut">
              <a:rPr lang="en-US" smtClean="0"/>
              <a:pPr/>
              <a:t>2/15/2014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C1707C-629B-1648-8B83-E0114777852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911381-77BA-8045-BCA5-CE55B81BDFAE}" type="datetimeFigureOut">
              <a:rPr lang="en-US" smtClean="0"/>
              <a:pPr/>
              <a:t>2/15/2014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C1707C-629B-1648-8B83-E0114777852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11381-77BA-8045-BCA5-CE55B81BDFAE}" type="datetimeFigureOut">
              <a:rPr lang="en-US" smtClean="0"/>
              <a:pPr/>
              <a:t>2/15/2014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1707C-629B-1648-8B83-E0114777852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localhost/Users/niquito/Desktop/Duke/Teaching/Bio101-Fall2010/Lectures/L6-Nucleic%20Acid%20Tech%20I/Movies/C.Bustamante.Electrophoresis.mov" TargetMode="External"/><Relationship Id="rId1" Type="http://schemas.microsoft.com/office/2007/relationships/media" Target="file://localhost/Users/niquito/Desktop/Duke/Teaching/Bio101-Fall2010/Lectures/L6-Nucleic%20Acid%20Tech%20I/Movies/C.Bustamante.Electrophoresis.mov"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31.jpeg"/><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539"/>
            <a:ext cx="9144000" cy="7140539"/>
          </a:xfrm>
          <a:prstGeom prst="rect">
            <a:avLst/>
          </a:prstGeom>
        </p:spPr>
      </p:pic>
      <p:sp>
        <p:nvSpPr>
          <p:cNvPr id="2" name="Title 1"/>
          <p:cNvSpPr>
            <a:spLocks noGrp="1"/>
          </p:cNvSpPr>
          <p:nvPr>
            <p:ph type="ctrTitle"/>
          </p:nvPr>
        </p:nvSpPr>
        <p:spPr>
          <a:xfrm>
            <a:off x="758493" y="2959496"/>
            <a:ext cx="7772400" cy="1470025"/>
          </a:xfrm>
        </p:spPr>
        <p:txBody>
          <a:bodyPr>
            <a:normAutofit/>
          </a:bodyPr>
          <a:lstStyle/>
          <a:p>
            <a:r>
              <a:rPr lang="en-US" dirty="0" smtClean="0">
                <a:solidFill>
                  <a:srgbClr val="FFFF00"/>
                </a:solidFill>
              </a:rPr>
              <a:t>29 Jan 2014</a:t>
            </a:r>
            <a:br>
              <a:rPr lang="en-US" dirty="0" smtClean="0">
                <a:solidFill>
                  <a:srgbClr val="FFFF00"/>
                </a:solidFill>
              </a:rPr>
            </a:br>
            <a:r>
              <a:rPr lang="en-US" dirty="0" smtClean="0">
                <a:solidFill>
                  <a:srgbClr val="FFFF00"/>
                </a:solidFill>
              </a:rPr>
              <a:t>Nucleic acid technology I</a:t>
            </a:r>
            <a:endParaRPr lang="en-US" dirty="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lstStyle/>
          <a:p>
            <a:r>
              <a:rPr lang="en-US" dirty="0" smtClean="0"/>
              <a:t>Nucleic acid purification</a:t>
            </a:r>
            <a:endParaRPr lang="en-US" dirty="0"/>
          </a:p>
        </p:txBody>
      </p:sp>
      <p:sp>
        <p:nvSpPr>
          <p:cNvPr id="8" name="Content Placeholder 2"/>
          <p:cNvSpPr>
            <a:spLocks noGrp="1"/>
          </p:cNvSpPr>
          <p:nvPr>
            <p:ph idx="1"/>
          </p:nvPr>
        </p:nvSpPr>
        <p:spPr>
          <a:xfrm>
            <a:off x="457200" y="1600200"/>
            <a:ext cx="8229600" cy="4525963"/>
          </a:xfrm>
        </p:spPr>
        <p:txBody>
          <a:bodyPr/>
          <a:lstStyle/>
          <a:p>
            <a:r>
              <a:rPr lang="en-US" dirty="0" smtClean="0"/>
              <a:t>We need to isolate </a:t>
            </a:r>
            <a:r>
              <a:rPr lang="en-US" dirty="0" smtClean="0">
                <a:solidFill>
                  <a:srgbClr val="FF0000"/>
                </a:solidFill>
              </a:rPr>
              <a:t>DNA </a:t>
            </a:r>
            <a:r>
              <a:rPr lang="en-US" dirty="0" smtClean="0"/>
              <a:t>from the other molecules (RNA, protein, lipids, sugars)</a:t>
            </a:r>
          </a:p>
          <a:p>
            <a:pPr lvl="1"/>
            <a:r>
              <a:rPr lang="en-US" dirty="0" smtClean="0"/>
              <a:t>Chemical properties </a:t>
            </a:r>
            <a:r>
              <a:rPr lang="en-US" dirty="0" smtClean="0">
                <a:solidFill>
                  <a:srgbClr val="0000FF"/>
                </a:solidFill>
              </a:rPr>
              <a:t>(e.g. pH, charge, polar, hydrophobic, solubility)</a:t>
            </a:r>
          </a:p>
          <a:p>
            <a:pPr lvl="1"/>
            <a:r>
              <a:rPr lang="en-US" dirty="0" smtClean="0"/>
              <a:t>Enzymes </a:t>
            </a:r>
            <a:r>
              <a:rPr lang="en-US" dirty="0" smtClean="0">
                <a:solidFill>
                  <a:srgbClr val="0000FF"/>
                </a:solidFill>
              </a:rPr>
              <a:t>(e.g. nucleases, </a:t>
            </a:r>
            <a:r>
              <a:rPr lang="en-US" dirty="0" err="1" smtClean="0">
                <a:solidFill>
                  <a:srgbClr val="0000FF"/>
                </a:solidFill>
              </a:rPr>
              <a:t>proteinases</a:t>
            </a:r>
            <a:r>
              <a:rPr lang="en-US" dirty="0" smtClean="0">
                <a:solidFill>
                  <a:srgbClr val="0000FF"/>
                </a:solidFill>
              </a:rPr>
              <a:t>)</a:t>
            </a:r>
          </a:p>
          <a:p>
            <a:pPr lvl="1"/>
            <a:r>
              <a:rPr lang="en-US" dirty="0" smtClean="0"/>
              <a:t>Cellular location </a:t>
            </a:r>
            <a:r>
              <a:rPr lang="en-US" dirty="0" smtClean="0">
                <a:solidFill>
                  <a:srgbClr val="0000FF"/>
                </a:solidFill>
              </a:rPr>
              <a:t>(e.g. nucleus)</a:t>
            </a:r>
          </a:p>
          <a:p>
            <a:pPr lvl="1"/>
            <a:r>
              <a:rPr lang="en-US" dirty="0" smtClean="0"/>
              <a:t>Physical properties </a:t>
            </a:r>
            <a:r>
              <a:rPr lang="en-US" dirty="0" smtClean="0">
                <a:solidFill>
                  <a:srgbClr val="0000FF"/>
                </a:solidFill>
              </a:rPr>
              <a:t>(e.g. circular, size, temp.)</a:t>
            </a:r>
          </a:p>
          <a:p>
            <a:pPr lvl="1">
              <a:buNone/>
            </a:pP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170974"/>
            <a:ext cx="8229600" cy="1143000"/>
          </a:xfrm>
        </p:spPr>
        <p:txBody>
          <a:bodyPr>
            <a:normAutofit/>
          </a:bodyPr>
          <a:lstStyle/>
          <a:p>
            <a:r>
              <a:rPr lang="en-US" dirty="0" smtClean="0"/>
              <a:t>Bio201 lab: Yeast DNA isolation</a:t>
            </a:r>
            <a:endParaRPr lang="en-US" dirty="0"/>
          </a:p>
        </p:txBody>
      </p:sp>
      <p:sp>
        <p:nvSpPr>
          <p:cNvPr id="109571" name="Rectangle 3"/>
          <p:cNvSpPr>
            <a:spLocks noGrp="1" noChangeArrowheads="1"/>
          </p:cNvSpPr>
          <p:nvPr>
            <p:ph type="body" idx="1"/>
          </p:nvPr>
        </p:nvSpPr>
        <p:spPr>
          <a:xfrm>
            <a:off x="-372176" y="1229062"/>
            <a:ext cx="8229600" cy="5257800"/>
          </a:xfrm>
        </p:spPr>
        <p:txBody>
          <a:bodyPr>
            <a:noAutofit/>
          </a:bodyPr>
          <a:lstStyle/>
          <a:p>
            <a:pPr lvl="1"/>
            <a:r>
              <a:rPr lang="en-US" sz="3000" dirty="0">
                <a:solidFill>
                  <a:srgbClr val="FF0000"/>
                </a:solidFill>
              </a:rPr>
              <a:t>Yeast</a:t>
            </a:r>
            <a:r>
              <a:rPr lang="en-US" sz="3000" dirty="0" smtClean="0">
                <a:solidFill>
                  <a:srgbClr val="FF0000"/>
                </a:solidFill>
              </a:rPr>
              <a:t> genomic DNA</a:t>
            </a:r>
          </a:p>
          <a:p>
            <a:pPr lvl="2"/>
            <a:r>
              <a:rPr lang="en-US" sz="3000" b="1" dirty="0" smtClean="0">
                <a:solidFill>
                  <a:srgbClr val="000000"/>
                </a:solidFill>
              </a:rPr>
              <a:t>cell walls</a:t>
            </a:r>
            <a:r>
              <a:rPr lang="en-US" sz="3000" dirty="0" smtClean="0">
                <a:solidFill>
                  <a:srgbClr val="000000"/>
                </a:solidFill>
              </a:rPr>
              <a:t> (sugars)</a:t>
            </a:r>
          </a:p>
          <a:p>
            <a:pPr lvl="2"/>
            <a:r>
              <a:rPr lang="en-US" sz="3000" b="1" dirty="0" smtClean="0">
                <a:solidFill>
                  <a:srgbClr val="000000"/>
                </a:solidFill>
              </a:rPr>
              <a:t>membrane</a:t>
            </a:r>
            <a:r>
              <a:rPr lang="en-US" sz="3000" dirty="0" smtClean="0">
                <a:solidFill>
                  <a:srgbClr val="000000"/>
                </a:solidFill>
              </a:rPr>
              <a:t> (lipids)</a:t>
            </a:r>
            <a:endParaRPr lang="en-US" sz="3000" dirty="0" smtClean="0"/>
          </a:p>
          <a:p>
            <a:pPr lvl="2"/>
            <a:r>
              <a:rPr lang="en-US" sz="3000" b="1" dirty="0" smtClean="0"/>
              <a:t>proteins</a:t>
            </a:r>
          </a:p>
          <a:p>
            <a:pPr lvl="2"/>
            <a:r>
              <a:rPr lang="en-US" sz="3000" b="1" dirty="0" smtClean="0"/>
              <a:t>RNA</a:t>
            </a:r>
          </a:p>
          <a:p>
            <a:pPr lvl="2"/>
            <a:r>
              <a:rPr lang="en-US" sz="3000" b="1" dirty="0" smtClean="0">
                <a:solidFill>
                  <a:srgbClr val="000000"/>
                </a:solidFill>
              </a:rPr>
              <a:t>DNA</a:t>
            </a:r>
            <a:endParaRPr lang="en-US" sz="3000" b="1" dirty="0" smtClean="0"/>
          </a:p>
          <a:p>
            <a:pPr lvl="2"/>
            <a:endParaRPr lang="en-US" sz="3000" dirty="0"/>
          </a:p>
        </p:txBody>
      </p:sp>
      <p:pic>
        <p:nvPicPr>
          <p:cNvPr id="4" name="Picture 3" descr="432444a-i1.0.jpg"/>
          <p:cNvPicPr>
            <a:picLocks noChangeAspect="1"/>
          </p:cNvPicPr>
          <p:nvPr/>
        </p:nvPicPr>
        <p:blipFill>
          <a:blip r:embed="rId3"/>
          <a:stretch>
            <a:fillRect/>
          </a:stretch>
        </p:blipFill>
        <p:spPr>
          <a:xfrm>
            <a:off x="6130992" y="3836174"/>
            <a:ext cx="2857500" cy="28321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1"/>
          </p:nvPr>
        </p:nvSpPr>
        <p:spPr>
          <a:xfrm>
            <a:off x="-372176" y="1229062"/>
            <a:ext cx="8229600" cy="5257800"/>
          </a:xfrm>
        </p:spPr>
        <p:txBody>
          <a:bodyPr>
            <a:noAutofit/>
          </a:bodyPr>
          <a:lstStyle/>
          <a:p>
            <a:pPr lvl="1"/>
            <a:r>
              <a:rPr lang="en-US" sz="3000" dirty="0">
                <a:solidFill>
                  <a:srgbClr val="FF0000"/>
                </a:solidFill>
              </a:rPr>
              <a:t>Yeast</a:t>
            </a:r>
            <a:r>
              <a:rPr lang="en-US" sz="3000" dirty="0" smtClean="0">
                <a:solidFill>
                  <a:srgbClr val="FF0000"/>
                </a:solidFill>
              </a:rPr>
              <a:t> genomic DNA</a:t>
            </a:r>
          </a:p>
          <a:p>
            <a:pPr lvl="2"/>
            <a:r>
              <a:rPr lang="en-US" sz="3000" b="1" dirty="0" smtClean="0">
                <a:solidFill>
                  <a:srgbClr val="000000"/>
                </a:solidFill>
              </a:rPr>
              <a:t>cell walls </a:t>
            </a:r>
            <a:r>
              <a:rPr lang="en-US" sz="3000" dirty="0" smtClean="0">
                <a:solidFill>
                  <a:srgbClr val="000000"/>
                </a:solidFill>
              </a:rPr>
              <a:t>are removed enzymatically (e.g. </a:t>
            </a:r>
            <a:r>
              <a:rPr lang="en-US" sz="3000" dirty="0" err="1" smtClean="0">
                <a:solidFill>
                  <a:srgbClr val="000000"/>
                </a:solidFill>
              </a:rPr>
              <a:t>lyticase</a:t>
            </a:r>
            <a:r>
              <a:rPr lang="en-US" sz="3000" dirty="0" smtClean="0">
                <a:solidFill>
                  <a:srgbClr val="000000"/>
                </a:solidFill>
              </a:rPr>
              <a:t>) or ruptured by force (e.g. beads)</a:t>
            </a:r>
          </a:p>
          <a:p>
            <a:pPr lvl="2"/>
            <a:r>
              <a:rPr lang="en-US" sz="3000" b="1" dirty="0" smtClean="0">
                <a:solidFill>
                  <a:srgbClr val="000000"/>
                </a:solidFill>
              </a:rPr>
              <a:t>membrane</a:t>
            </a:r>
            <a:endParaRPr lang="en-US" sz="3000" dirty="0" smtClean="0"/>
          </a:p>
          <a:p>
            <a:pPr lvl="2"/>
            <a:r>
              <a:rPr lang="en-US" sz="3000" b="1" dirty="0" smtClean="0"/>
              <a:t>proteins</a:t>
            </a:r>
            <a:endParaRPr lang="en-US" sz="3000" dirty="0" smtClean="0"/>
          </a:p>
          <a:p>
            <a:pPr lvl="2"/>
            <a:r>
              <a:rPr lang="en-US" sz="3000" b="1" dirty="0" smtClean="0"/>
              <a:t>RNA</a:t>
            </a:r>
          </a:p>
          <a:p>
            <a:pPr lvl="2"/>
            <a:r>
              <a:rPr lang="en-US" sz="3000" b="1" dirty="0" smtClean="0">
                <a:solidFill>
                  <a:srgbClr val="000000"/>
                </a:solidFill>
              </a:rPr>
              <a:t>DNA</a:t>
            </a:r>
            <a:endParaRPr lang="en-US" sz="3000" dirty="0" smtClean="0"/>
          </a:p>
          <a:p>
            <a:pPr lvl="2"/>
            <a:endParaRPr lang="en-US" sz="3000" dirty="0"/>
          </a:p>
        </p:txBody>
      </p:sp>
      <p:pic>
        <p:nvPicPr>
          <p:cNvPr id="4" name="Picture 3" descr="432444a-i1.0.jpg"/>
          <p:cNvPicPr>
            <a:picLocks noChangeAspect="1"/>
          </p:cNvPicPr>
          <p:nvPr/>
        </p:nvPicPr>
        <p:blipFill>
          <a:blip r:embed="rId2"/>
          <a:stretch>
            <a:fillRect/>
          </a:stretch>
        </p:blipFill>
        <p:spPr>
          <a:xfrm>
            <a:off x="6130992" y="3836174"/>
            <a:ext cx="2857500" cy="2832100"/>
          </a:xfrm>
          <a:prstGeom prst="rect">
            <a:avLst/>
          </a:prstGeom>
        </p:spPr>
      </p:pic>
      <p:sp>
        <p:nvSpPr>
          <p:cNvPr id="6" name="Rectangle 2"/>
          <p:cNvSpPr>
            <a:spLocks noGrp="1" noChangeArrowheads="1"/>
          </p:cNvSpPr>
          <p:nvPr>
            <p:ph type="title"/>
          </p:nvPr>
        </p:nvSpPr>
        <p:spPr>
          <a:xfrm>
            <a:off x="457200" y="170974"/>
            <a:ext cx="8229600" cy="1143000"/>
          </a:xfrm>
        </p:spPr>
        <p:txBody>
          <a:bodyPr>
            <a:normAutofit/>
          </a:bodyPr>
          <a:lstStyle/>
          <a:p>
            <a:r>
              <a:rPr lang="en-US" dirty="0" smtClean="0"/>
              <a:t>Bio201 lab: Yeast DNA isolation</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1"/>
          </p:nvPr>
        </p:nvSpPr>
        <p:spPr>
          <a:xfrm>
            <a:off x="-372176" y="1229062"/>
            <a:ext cx="8229600" cy="5257800"/>
          </a:xfrm>
        </p:spPr>
        <p:txBody>
          <a:bodyPr>
            <a:noAutofit/>
          </a:bodyPr>
          <a:lstStyle/>
          <a:p>
            <a:pPr lvl="1"/>
            <a:r>
              <a:rPr lang="en-US" sz="3000" dirty="0">
                <a:solidFill>
                  <a:srgbClr val="FF0000"/>
                </a:solidFill>
              </a:rPr>
              <a:t>Yeast</a:t>
            </a:r>
            <a:r>
              <a:rPr lang="en-US" sz="3000" dirty="0" smtClean="0">
                <a:solidFill>
                  <a:srgbClr val="FF0000"/>
                </a:solidFill>
              </a:rPr>
              <a:t> genomic DNA </a:t>
            </a:r>
          </a:p>
          <a:p>
            <a:pPr lvl="2"/>
            <a:r>
              <a:rPr lang="en-US" sz="3000" b="1" dirty="0">
                <a:solidFill>
                  <a:srgbClr val="000000"/>
                </a:solidFill>
              </a:rPr>
              <a:t>cell walls</a:t>
            </a:r>
            <a:r>
              <a:rPr lang="en-US" sz="3000" b="1" dirty="0" smtClean="0">
                <a:solidFill>
                  <a:srgbClr val="000000"/>
                </a:solidFill>
              </a:rPr>
              <a:t> </a:t>
            </a:r>
            <a:r>
              <a:rPr lang="en-US" sz="3000" dirty="0" smtClean="0">
                <a:solidFill>
                  <a:srgbClr val="000000"/>
                </a:solidFill>
              </a:rPr>
              <a:t>are removed </a:t>
            </a:r>
            <a:r>
              <a:rPr lang="en-US" sz="3000" dirty="0" err="1" smtClean="0">
                <a:solidFill>
                  <a:srgbClr val="000000"/>
                </a:solidFill>
              </a:rPr>
              <a:t>enzymatically</a:t>
            </a:r>
            <a:r>
              <a:rPr lang="en-US" sz="3000" dirty="0" smtClean="0">
                <a:solidFill>
                  <a:srgbClr val="000000"/>
                </a:solidFill>
              </a:rPr>
              <a:t> (e.g. </a:t>
            </a:r>
            <a:r>
              <a:rPr lang="en-US" sz="3000" dirty="0" err="1" smtClean="0">
                <a:solidFill>
                  <a:srgbClr val="000000"/>
                </a:solidFill>
              </a:rPr>
              <a:t>lyticase</a:t>
            </a:r>
            <a:r>
              <a:rPr lang="en-US" sz="3000" dirty="0" smtClean="0">
                <a:solidFill>
                  <a:srgbClr val="000000"/>
                </a:solidFill>
              </a:rPr>
              <a:t>) or ruptured by force (e.g. beads)</a:t>
            </a:r>
          </a:p>
          <a:p>
            <a:pPr lvl="2"/>
            <a:r>
              <a:rPr lang="en-US" sz="3000" dirty="0"/>
              <a:t>cell contents are released by detergent treatment</a:t>
            </a:r>
            <a:r>
              <a:rPr lang="en-US" sz="3000" dirty="0" smtClean="0"/>
              <a:t> of </a:t>
            </a:r>
            <a:r>
              <a:rPr lang="en-US" sz="3000" b="1" dirty="0" smtClean="0">
                <a:solidFill>
                  <a:srgbClr val="000000"/>
                </a:solidFill>
              </a:rPr>
              <a:t>membrane </a:t>
            </a:r>
            <a:r>
              <a:rPr lang="en-US" sz="3000" dirty="0" smtClean="0"/>
              <a:t>(e.g. SDS)</a:t>
            </a:r>
          </a:p>
          <a:p>
            <a:pPr lvl="2"/>
            <a:r>
              <a:rPr lang="en-US" sz="3000" b="1" dirty="0" smtClean="0"/>
              <a:t>proteins</a:t>
            </a:r>
            <a:endParaRPr lang="en-US" sz="3000" dirty="0" smtClean="0"/>
          </a:p>
          <a:p>
            <a:pPr lvl="2"/>
            <a:r>
              <a:rPr lang="en-US" sz="3000" b="1" dirty="0" smtClean="0"/>
              <a:t>RNA</a:t>
            </a:r>
          </a:p>
          <a:p>
            <a:pPr lvl="2"/>
            <a:r>
              <a:rPr lang="en-US" sz="3000" b="1" dirty="0" smtClean="0">
                <a:solidFill>
                  <a:srgbClr val="000000"/>
                </a:solidFill>
              </a:rPr>
              <a:t>DNA</a:t>
            </a:r>
            <a:endParaRPr lang="en-US" sz="3000" dirty="0" smtClean="0"/>
          </a:p>
          <a:p>
            <a:pPr lvl="2"/>
            <a:endParaRPr lang="en-US" sz="3000" dirty="0"/>
          </a:p>
        </p:txBody>
      </p:sp>
      <p:pic>
        <p:nvPicPr>
          <p:cNvPr id="4" name="Picture 3" descr="432444a-i1.0.jpg"/>
          <p:cNvPicPr>
            <a:picLocks noChangeAspect="1"/>
          </p:cNvPicPr>
          <p:nvPr/>
        </p:nvPicPr>
        <p:blipFill>
          <a:blip r:embed="rId3"/>
          <a:stretch>
            <a:fillRect/>
          </a:stretch>
        </p:blipFill>
        <p:spPr>
          <a:xfrm>
            <a:off x="6130992" y="3836174"/>
            <a:ext cx="2857500" cy="2832100"/>
          </a:xfrm>
          <a:prstGeom prst="rect">
            <a:avLst/>
          </a:prstGeom>
        </p:spPr>
      </p:pic>
      <p:sp>
        <p:nvSpPr>
          <p:cNvPr id="6" name="Rectangle 2"/>
          <p:cNvSpPr>
            <a:spLocks noGrp="1" noChangeArrowheads="1"/>
          </p:cNvSpPr>
          <p:nvPr>
            <p:ph type="title"/>
          </p:nvPr>
        </p:nvSpPr>
        <p:spPr>
          <a:xfrm>
            <a:off x="457200" y="170974"/>
            <a:ext cx="8229600" cy="1143000"/>
          </a:xfrm>
        </p:spPr>
        <p:txBody>
          <a:bodyPr>
            <a:normAutofit/>
          </a:bodyPr>
          <a:lstStyle/>
          <a:p>
            <a:r>
              <a:rPr lang="en-US" dirty="0" smtClean="0"/>
              <a:t>Bio201 lab: Yeast DNA isolation</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7791" y="2606629"/>
            <a:ext cx="4132949" cy="4184611"/>
          </a:xfrm>
          <a:prstGeom prst="rect">
            <a:avLst/>
          </a:prstGeom>
        </p:spPr>
      </p:pic>
      <p:sp>
        <p:nvSpPr>
          <p:cNvPr id="8" name="Rectangle 7"/>
          <p:cNvSpPr/>
          <p:nvPr/>
        </p:nvSpPr>
        <p:spPr>
          <a:xfrm>
            <a:off x="1208534" y="183534"/>
            <a:ext cx="6652708" cy="646331"/>
          </a:xfrm>
          <a:prstGeom prst="rect">
            <a:avLst/>
          </a:prstGeom>
        </p:spPr>
        <p:txBody>
          <a:bodyPr wrap="none">
            <a:spAutoFit/>
          </a:bodyPr>
          <a:lstStyle/>
          <a:p>
            <a:r>
              <a:rPr lang="en-US" sz="3600" dirty="0" smtClean="0"/>
              <a:t>SDS detergent, lipids, and proteins</a:t>
            </a:r>
            <a:endParaRPr lang="en-US" sz="3600" dirty="0"/>
          </a:p>
        </p:txBody>
      </p:sp>
      <p:sp>
        <p:nvSpPr>
          <p:cNvPr id="9" name="TextBox 8"/>
          <p:cNvSpPr txBox="1"/>
          <p:nvPr/>
        </p:nvSpPr>
        <p:spPr>
          <a:xfrm>
            <a:off x="926561" y="1046597"/>
            <a:ext cx="7019870" cy="830997"/>
          </a:xfrm>
          <a:prstGeom prst="rect">
            <a:avLst/>
          </a:prstGeom>
          <a:noFill/>
        </p:spPr>
        <p:txBody>
          <a:bodyPr wrap="none" rtlCol="0">
            <a:spAutoFit/>
          </a:bodyPr>
          <a:lstStyle/>
          <a:p>
            <a:pPr>
              <a:buFont typeface="Arial"/>
              <a:buChar char="•"/>
            </a:pPr>
            <a:r>
              <a:rPr lang="en-US" sz="2400" dirty="0" smtClean="0"/>
              <a:t> Lipids and detergents (e.g. SDS) both have polar head </a:t>
            </a:r>
          </a:p>
          <a:p>
            <a:r>
              <a:rPr lang="en-US" sz="2400" dirty="0" smtClean="0"/>
              <a:t>	group and long fatty chain (“oil”)</a:t>
            </a:r>
            <a:endParaRPr lang="en-US" sz="2400" dirty="0"/>
          </a:p>
        </p:txBody>
      </p:sp>
      <p:grpSp>
        <p:nvGrpSpPr>
          <p:cNvPr id="12" name="Group 11"/>
          <p:cNvGrpSpPr/>
          <p:nvPr/>
        </p:nvGrpSpPr>
        <p:grpSpPr>
          <a:xfrm>
            <a:off x="4846487" y="3004777"/>
            <a:ext cx="4062460" cy="3625371"/>
            <a:chOff x="3958591" y="2167668"/>
            <a:chExt cx="4955465" cy="4610124"/>
          </a:xfrm>
        </p:grpSpPr>
        <p:pic>
          <p:nvPicPr>
            <p:cNvPr id="13" name="Picture 12"/>
            <p:cNvPicPr>
              <a:picLocks noChangeAspect="1"/>
            </p:cNvPicPr>
            <p:nvPr/>
          </p:nvPicPr>
          <p:blipFill>
            <a:blip r:embed="rId4"/>
            <a:stretch>
              <a:fillRect/>
            </a:stretch>
          </p:blipFill>
          <p:spPr>
            <a:xfrm>
              <a:off x="4130461" y="2167668"/>
              <a:ext cx="4558995" cy="4610124"/>
            </a:xfrm>
            <a:prstGeom prst="rect">
              <a:avLst/>
            </a:prstGeom>
          </p:spPr>
        </p:pic>
        <p:pic>
          <p:nvPicPr>
            <p:cNvPr id="14" name="Picture 13"/>
            <p:cNvPicPr>
              <a:picLocks noChangeAspect="1"/>
            </p:cNvPicPr>
            <p:nvPr/>
          </p:nvPicPr>
          <p:blipFill>
            <a:blip r:embed="rId5"/>
            <a:stretch>
              <a:fillRect/>
            </a:stretch>
          </p:blipFill>
          <p:spPr>
            <a:xfrm>
              <a:off x="3958591" y="3405743"/>
              <a:ext cx="1697602" cy="1697602"/>
            </a:xfrm>
            <a:prstGeom prst="rect">
              <a:avLst/>
            </a:prstGeom>
          </p:spPr>
        </p:pic>
        <p:pic>
          <p:nvPicPr>
            <p:cNvPr id="15" name="Picture 14"/>
            <p:cNvPicPr>
              <a:picLocks noChangeAspect="1"/>
            </p:cNvPicPr>
            <p:nvPr/>
          </p:nvPicPr>
          <p:blipFill>
            <a:blip r:embed="rId6"/>
            <a:stretch>
              <a:fillRect/>
            </a:stretch>
          </p:blipFill>
          <p:spPr>
            <a:xfrm rot="5400000">
              <a:off x="7100013" y="2969230"/>
              <a:ext cx="1023164" cy="2604922"/>
            </a:xfrm>
            <a:prstGeom prst="rect">
              <a:avLst/>
            </a:prstGeom>
          </p:spPr>
        </p:pic>
        <p:sp>
          <p:nvSpPr>
            <p:cNvPr id="17" name="Rectangle 16"/>
            <p:cNvSpPr/>
            <p:nvPr/>
          </p:nvSpPr>
          <p:spPr>
            <a:xfrm>
              <a:off x="4130460" y="5013160"/>
              <a:ext cx="4556339" cy="17646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1501123" y="2237297"/>
            <a:ext cx="2489609"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SDS disrupts lipid bilayer</a:t>
            </a:r>
            <a:endParaRPr lang="en-US" dirty="0"/>
          </a:p>
        </p:txBody>
      </p:sp>
      <p:sp>
        <p:nvSpPr>
          <p:cNvPr id="20" name="TextBox 19"/>
          <p:cNvSpPr txBox="1"/>
          <p:nvPr/>
        </p:nvSpPr>
        <p:spPr>
          <a:xfrm>
            <a:off x="5433961" y="2237297"/>
            <a:ext cx="2377574"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SDS denatures proteins</a:t>
            </a:r>
            <a:endParaRPr lang="en-US" dirty="0"/>
          </a:p>
        </p:txBody>
      </p:sp>
      <p:sp>
        <p:nvSpPr>
          <p:cNvPr id="2" name="Rectangle 1"/>
          <p:cNvSpPr/>
          <p:nvPr/>
        </p:nvSpPr>
        <p:spPr>
          <a:xfrm>
            <a:off x="8328841" y="3303371"/>
            <a:ext cx="225946" cy="19477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664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170974"/>
            <a:ext cx="8229600" cy="1143000"/>
          </a:xfrm>
        </p:spPr>
        <p:txBody>
          <a:bodyPr>
            <a:normAutofit/>
          </a:bodyPr>
          <a:lstStyle/>
          <a:p>
            <a:r>
              <a:rPr lang="en-US" dirty="0" smtClean="0"/>
              <a:t>Bio201 lab: Yeast DNA isolation</a:t>
            </a:r>
            <a:endParaRPr lang="en-US" dirty="0"/>
          </a:p>
        </p:txBody>
      </p:sp>
      <p:sp>
        <p:nvSpPr>
          <p:cNvPr id="109571" name="Rectangle 3"/>
          <p:cNvSpPr>
            <a:spLocks noGrp="1" noChangeArrowheads="1"/>
          </p:cNvSpPr>
          <p:nvPr>
            <p:ph type="body" idx="1"/>
          </p:nvPr>
        </p:nvSpPr>
        <p:spPr>
          <a:xfrm>
            <a:off x="-372176" y="1229062"/>
            <a:ext cx="8229600" cy="5257800"/>
          </a:xfrm>
        </p:spPr>
        <p:txBody>
          <a:bodyPr>
            <a:noAutofit/>
          </a:bodyPr>
          <a:lstStyle/>
          <a:p>
            <a:pPr lvl="1"/>
            <a:r>
              <a:rPr lang="en-US" sz="3000" dirty="0">
                <a:solidFill>
                  <a:srgbClr val="FF0000"/>
                </a:solidFill>
              </a:rPr>
              <a:t>Yeast</a:t>
            </a:r>
            <a:r>
              <a:rPr lang="en-US" sz="3000" dirty="0" smtClean="0">
                <a:solidFill>
                  <a:srgbClr val="FF0000"/>
                </a:solidFill>
              </a:rPr>
              <a:t> genomic DNA</a:t>
            </a:r>
          </a:p>
          <a:p>
            <a:pPr lvl="2"/>
            <a:r>
              <a:rPr lang="en-US" sz="3000" b="1" dirty="0">
                <a:solidFill>
                  <a:srgbClr val="000000"/>
                </a:solidFill>
              </a:rPr>
              <a:t>cell walls</a:t>
            </a:r>
            <a:r>
              <a:rPr lang="en-US" sz="3000" b="1" dirty="0" smtClean="0">
                <a:solidFill>
                  <a:srgbClr val="000000"/>
                </a:solidFill>
              </a:rPr>
              <a:t> </a:t>
            </a:r>
            <a:r>
              <a:rPr lang="en-US" sz="3000" dirty="0" smtClean="0">
                <a:solidFill>
                  <a:srgbClr val="000000"/>
                </a:solidFill>
              </a:rPr>
              <a:t>are removed </a:t>
            </a:r>
            <a:r>
              <a:rPr lang="en-US" sz="3000" dirty="0" err="1" smtClean="0">
                <a:solidFill>
                  <a:srgbClr val="000000"/>
                </a:solidFill>
              </a:rPr>
              <a:t>enzymatically</a:t>
            </a:r>
            <a:r>
              <a:rPr lang="en-US" sz="3000" dirty="0" smtClean="0">
                <a:solidFill>
                  <a:srgbClr val="000000"/>
                </a:solidFill>
              </a:rPr>
              <a:t> (e.g. </a:t>
            </a:r>
            <a:r>
              <a:rPr lang="en-US" sz="3000" dirty="0" err="1" smtClean="0">
                <a:solidFill>
                  <a:srgbClr val="000000"/>
                </a:solidFill>
              </a:rPr>
              <a:t>lyticase</a:t>
            </a:r>
            <a:r>
              <a:rPr lang="en-US" sz="3000" dirty="0" smtClean="0">
                <a:solidFill>
                  <a:srgbClr val="000000"/>
                </a:solidFill>
              </a:rPr>
              <a:t>) or ruptured by force (e.g. beads)</a:t>
            </a:r>
          </a:p>
          <a:p>
            <a:pPr lvl="2"/>
            <a:r>
              <a:rPr lang="en-US" sz="3000" dirty="0"/>
              <a:t>cell contents are released by detergent</a:t>
            </a:r>
            <a:r>
              <a:rPr lang="en-US" sz="3000" dirty="0" smtClean="0"/>
              <a:t> treatment of </a:t>
            </a:r>
            <a:r>
              <a:rPr lang="en-US" sz="3000" b="1" dirty="0" smtClean="0">
                <a:solidFill>
                  <a:srgbClr val="000000"/>
                </a:solidFill>
              </a:rPr>
              <a:t>membrane </a:t>
            </a:r>
            <a:r>
              <a:rPr lang="en-US" sz="3000" dirty="0" smtClean="0"/>
              <a:t>(e.g. SDS)</a:t>
            </a:r>
          </a:p>
          <a:p>
            <a:pPr lvl="2"/>
            <a:r>
              <a:rPr lang="en-US" sz="3000" b="1" dirty="0" smtClean="0"/>
              <a:t>proteins </a:t>
            </a:r>
            <a:r>
              <a:rPr lang="en-US" sz="3000" dirty="0"/>
              <a:t>are</a:t>
            </a:r>
            <a:r>
              <a:rPr lang="en-US" sz="3000" dirty="0" smtClean="0"/>
              <a:t> denatured by SDS &amp; precipitated out </a:t>
            </a:r>
            <a:r>
              <a:rPr lang="en-US" sz="3000" dirty="0" err="1" smtClean="0"/>
              <a:t>w</a:t>
            </a:r>
            <a:r>
              <a:rPr lang="en-US" sz="3000" dirty="0" smtClean="0"/>
              <a:t>/ high salt </a:t>
            </a:r>
          </a:p>
          <a:p>
            <a:pPr lvl="2"/>
            <a:r>
              <a:rPr lang="en-US" sz="3000" b="1" dirty="0" smtClean="0"/>
              <a:t>RNA</a:t>
            </a:r>
          </a:p>
          <a:p>
            <a:pPr lvl="2"/>
            <a:r>
              <a:rPr lang="en-US" sz="3000" b="1" dirty="0" smtClean="0">
                <a:solidFill>
                  <a:srgbClr val="000000"/>
                </a:solidFill>
              </a:rPr>
              <a:t>DNA</a:t>
            </a:r>
            <a:endParaRPr lang="en-US" sz="3000" dirty="0" smtClean="0"/>
          </a:p>
          <a:p>
            <a:pPr lvl="2"/>
            <a:endParaRPr lang="en-US" sz="3000" dirty="0"/>
          </a:p>
        </p:txBody>
      </p:sp>
      <p:pic>
        <p:nvPicPr>
          <p:cNvPr id="4" name="Picture 3" descr="432444a-i1.0.jpg"/>
          <p:cNvPicPr>
            <a:picLocks noChangeAspect="1"/>
          </p:cNvPicPr>
          <p:nvPr/>
        </p:nvPicPr>
        <p:blipFill>
          <a:blip r:embed="rId3"/>
          <a:stretch>
            <a:fillRect/>
          </a:stretch>
        </p:blipFill>
        <p:spPr>
          <a:xfrm>
            <a:off x="6130992" y="3836174"/>
            <a:ext cx="2857500" cy="28321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952"/>
            <a:ext cx="8229600" cy="1143000"/>
          </a:xfrm>
        </p:spPr>
        <p:txBody>
          <a:bodyPr/>
          <a:lstStyle/>
          <a:p>
            <a:r>
              <a:rPr lang="en-US" dirty="0" smtClean="0"/>
              <a:t>Protein precipitation</a:t>
            </a:r>
            <a:endParaRPr lang="en-US" dirty="0"/>
          </a:p>
        </p:txBody>
      </p:sp>
      <p:sp>
        <p:nvSpPr>
          <p:cNvPr id="3" name="Content Placeholder 2"/>
          <p:cNvSpPr>
            <a:spLocks noGrp="1"/>
          </p:cNvSpPr>
          <p:nvPr>
            <p:ph idx="1"/>
          </p:nvPr>
        </p:nvSpPr>
        <p:spPr>
          <a:xfrm>
            <a:off x="457200" y="1234137"/>
            <a:ext cx="8229600" cy="4525963"/>
          </a:xfrm>
        </p:spPr>
        <p:txBody>
          <a:bodyPr>
            <a:normAutofit/>
          </a:bodyPr>
          <a:lstStyle/>
          <a:p>
            <a:r>
              <a:rPr lang="en-US" sz="2400" dirty="0" smtClean="0"/>
              <a:t>If you compete two solutes (e.g. lots of salt versus protein) for the same solvent (e.g. water), there will be insufficient water molecules to interact with protein, and the protein will begin to precipitate out </a:t>
            </a:r>
            <a:r>
              <a:rPr lang="en-US" sz="2400" dirty="0" smtClean="0">
                <a:sym typeface="Wingdings"/>
              </a:rPr>
              <a:t> “salting out”</a:t>
            </a:r>
            <a:endParaRPr lang="en-US" sz="2400" dirty="0" smtClean="0"/>
          </a:p>
          <a:p>
            <a:pPr>
              <a:buNone/>
            </a:pPr>
            <a:endParaRPr lang="en-US" sz="2400" dirty="0" smtClean="0"/>
          </a:p>
        </p:txBody>
      </p:sp>
      <p:sp>
        <p:nvSpPr>
          <p:cNvPr id="18" name="TextBox 17"/>
          <p:cNvSpPr txBox="1"/>
          <p:nvPr/>
        </p:nvSpPr>
        <p:spPr>
          <a:xfrm>
            <a:off x="349886" y="4716697"/>
            <a:ext cx="326006" cy="646331"/>
          </a:xfrm>
          <a:prstGeom prst="rect">
            <a:avLst/>
          </a:prstGeom>
          <a:noFill/>
        </p:spPr>
        <p:txBody>
          <a:bodyPr wrap="none" rtlCol="0">
            <a:spAutoFit/>
          </a:bodyPr>
          <a:lstStyle/>
          <a:p>
            <a:r>
              <a:rPr lang="en-US" sz="3600" dirty="0" smtClean="0">
                <a:solidFill>
                  <a:srgbClr val="FFFFFF"/>
                </a:solidFill>
              </a:rPr>
              <a:t>-</a:t>
            </a:r>
            <a:endParaRPr lang="en-US" sz="3600" dirty="0">
              <a:solidFill>
                <a:srgbClr val="FFFFFF"/>
              </a:solidFill>
            </a:endParaRPr>
          </a:p>
        </p:txBody>
      </p:sp>
      <p:grpSp>
        <p:nvGrpSpPr>
          <p:cNvPr id="26" name="Group 25"/>
          <p:cNvGrpSpPr/>
          <p:nvPr/>
        </p:nvGrpSpPr>
        <p:grpSpPr>
          <a:xfrm>
            <a:off x="2476896" y="3232629"/>
            <a:ext cx="4062460" cy="3625371"/>
            <a:chOff x="3958591" y="2167668"/>
            <a:chExt cx="4955465" cy="4610124"/>
          </a:xfrm>
        </p:grpSpPr>
        <p:pic>
          <p:nvPicPr>
            <p:cNvPr id="27" name="Picture 26"/>
            <p:cNvPicPr>
              <a:picLocks noChangeAspect="1"/>
            </p:cNvPicPr>
            <p:nvPr/>
          </p:nvPicPr>
          <p:blipFill>
            <a:blip r:embed="rId3"/>
            <a:stretch>
              <a:fillRect/>
            </a:stretch>
          </p:blipFill>
          <p:spPr>
            <a:xfrm>
              <a:off x="4130461" y="2167668"/>
              <a:ext cx="4558995" cy="4610124"/>
            </a:xfrm>
            <a:prstGeom prst="rect">
              <a:avLst/>
            </a:prstGeom>
          </p:spPr>
        </p:pic>
        <p:pic>
          <p:nvPicPr>
            <p:cNvPr id="28" name="Picture 27"/>
            <p:cNvPicPr>
              <a:picLocks noChangeAspect="1"/>
            </p:cNvPicPr>
            <p:nvPr/>
          </p:nvPicPr>
          <p:blipFill>
            <a:blip r:embed="rId4"/>
            <a:stretch>
              <a:fillRect/>
            </a:stretch>
          </p:blipFill>
          <p:spPr>
            <a:xfrm>
              <a:off x="3958591" y="3405743"/>
              <a:ext cx="1697602" cy="1697602"/>
            </a:xfrm>
            <a:prstGeom prst="rect">
              <a:avLst/>
            </a:prstGeom>
          </p:spPr>
        </p:pic>
        <p:pic>
          <p:nvPicPr>
            <p:cNvPr id="29" name="Picture 28"/>
            <p:cNvPicPr>
              <a:picLocks noChangeAspect="1"/>
            </p:cNvPicPr>
            <p:nvPr/>
          </p:nvPicPr>
          <p:blipFill>
            <a:blip r:embed="rId5"/>
            <a:stretch>
              <a:fillRect/>
            </a:stretch>
          </p:blipFill>
          <p:spPr>
            <a:xfrm rot="5400000">
              <a:off x="7100013" y="2969230"/>
              <a:ext cx="1023164" cy="2604922"/>
            </a:xfrm>
            <a:prstGeom prst="rect">
              <a:avLst/>
            </a:prstGeom>
          </p:spPr>
        </p:pic>
        <p:sp>
          <p:nvSpPr>
            <p:cNvPr id="31" name="Rectangle 30"/>
            <p:cNvSpPr/>
            <p:nvPr/>
          </p:nvSpPr>
          <p:spPr>
            <a:xfrm>
              <a:off x="4130460" y="5013160"/>
              <a:ext cx="4556339" cy="17646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817710" y="3205984"/>
            <a:ext cx="225946" cy="19477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9750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170974"/>
            <a:ext cx="8229600" cy="1143000"/>
          </a:xfrm>
        </p:spPr>
        <p:txBody>
          <a:bodyPr>
            <a:normAutofit/>
          </a:bodyPr>
          <a:lstStyle/>
          <a:p>
            <a:r>
              <a:rPr lang="en-US" dirty="0" smtClean="0"/>
              <a:t>Bio201 lab: Yeast DNA isolation</a:t>
            </a:r>
            <a:endParaRPr lang="en-US" dirty="0"/>
          </a:p>
        </p:txBody>
      </p:sp>
      <p:sp>
        <p:nvSpPr>
          <p:cNvPr id="109571" name="Rectangle 3"/>
          <p:cNvSpPr>
            <a:spLocks noGrp="1" noChangeArrowheads="1"/>
          </p:cNvSpPr>
          <p:nvPr>
            <p:ph type="body" idx="1"/>
          </p:nvPr>
        </p:nvSpPr>
        <p:spPr>
          <a:xfrm>
            <a:off x="-388670" y="1229062"/>
            <a:ext cx="8229600" cy="5257800"/>
          </a:xfrm>
        </p:spPr>
        <p:txBody>
          <a:bodyPr>
            <a:noAutofit/>
          </a:bodyPr>
          <a:lstStyle/>
          <a:p>
            <a:pPr lvl="1"/>
            <a:r>
              <a:rPr lang="en-US" sz="3000" dirty="0">
                <a:solidFill>
                  <a:srgbClr val="FF0000"/>
                </a:solidFill>
              </a:rPr>
              <a:t>Yeast</a:t>
            </a:r>
            <a:r>
              <a:rPr lang="en-US" sz="3000" dirty="0" smtClean="0">
                <a:solidFill>
                  <a:srgbClr val="FF0000"/>
                </a:solidFill>
              </a:rPr>
              <a:t> genomic DNA</a:t>
            </a:r>
          </a:p>
          <a:p>
            <a:pPr lvl="2"/>
            <a:r>
              <a:rPr lang="en-US" sz="3000" b="1" dirty="0">
                <a:solidFill>
                  <a:srgbClr val="000000"/>
                </a:solidFill>
              </a:rPr>
              <a:t>cell walls</a:t>
            </a:r>
            <a:r>
              <a:rPr lang="en-US" sz="3000" b="1" dirty="0" smtClean="0">
                <a:solidFill>
                  <a:srgbClr val="000000"/>
                </a:solidFill>
              </a:rPr>
              <a:t> </a:t>
            </a:r>
            <a:r>
              <a:rPr lang="en-US" sz="3000" dirty="0" smtClean="0">
                <a:solidFill>
                  <a:srgbClr val="000000"/>
                </a:solidFill>
              </a:rPr>
              <a:t>are removed </a:t>
            </a:r>
            <a:r>
              <a:rPr lang="en-US" sz="3000" dirty="0" err="1" smtClean="0">
                <a:solidFill>
                  <a:srgbClr val="000000"/>
                </a:solidFill>
              </a:rPr>
              <a:t>enzymatically</a:t>
            </a:r>
            <a:r>
              <a:rPr lang="en-US" sz="3000" dirty="0" smtClean="0">
                <a:solidFill>
                  <a:srgbClr val="000000"/>
                </a:solidFill>
              </a:rPr>
              <a:t> (e.g. </a:t>
            </a:r>
            <a:r>
              <a:rPr lang="en-US" sz="3000" dirty="0" err="1" smtClean="0">
                <a:solidFill>
                  <a:srgbClr val="000000"/>
                </a:solidFill>
              </a:rPr>
              <a:t>lyticase</a:t>
            </a:r>
            <a:r>
              <a:rPr lang="en-US" sz="3000" dirty="0" smtClean="0">
                <a:solidFill>
                  <a:srgbClr val="000000"/>
                </a:solidFill>
              </a:rPr>
              <a:t>) or ruptured by force (e.g. beads)</a:t>
            </a:r>
          </a:p>
          <a:p>
            <a:pPr lvl="2"/>
            <a:r>
              <a:rPr lang="en-US" sz="3000" dirty="0"/>
              <a:t>cell contents are released by detergent treatment</a:t>
            </a:r>
            <a:r>
              <a:rPr lang="en-US" sz="3000" dirty="0" smtClean="0"/>
              <a:t> of </a:t>
            </a:r>
            <a:r>
              <a:rPr lang="en-US" sz="3000" b="1" dirty="0" smtClean="0">
                <a:solidFill>
                  <a:srgbClr val="000000"/>
                </a:solidFill>
              </a:rPr>
              <a:t>membrane </a:t>
            </a:r>
            <a:r>
              <a:rPr lang="en-US" sz="3000" dirty="0" smtClean="0"/>
              <a:t>(e.g. SDS)</a:t>
            </a:r>
          </a:p>
          <a:p>
            <a:pPr lvl="2"/>
            <a:r>
              <a:rPr lang="en-US" sz="3000" b="1" dirty="0" smtClean="0"/>
              <a:t>proteins </a:t>
            </a:r>
            <a:r>
              <a:rPr lang="en-US" sz="3000" dirty="0" smtClean="0"/>
              <a:t>are denatured by SDS &amp; precipitated out </a:t>
            </a:r>
            <a:r>
              <a:rPr lang="en-US" sz="3000" dirty="0" err="1" smtClean="0"/>
              <a:t>w</a:t>
            </a:r>
            <a:r>
              <a:rPr lang="en-US" sz="3000" dirty="0" smtClean="0"/>
              <a:t>/ high salt </a:t>
            </a:r>
          </a:p>
          <a:p>
            <a:pPr lvl="2"/>
            <a:r>
              <a:rPr lang="en-US" sz="3000" b="1" dirty="0" smtClean="0"/>
              <a:t>RNA/DNA </a:t>
            </a:r>
            <a:r>
              <a:rPr lang="en-US" sz="3000" dirty="0" smtClean="0"/>
              <a:t>precipitates in high salt and and and ethanol </a:t>
            </a:r>
          </a:p>
          <a:p>
            <a:pPr lvl="2"/>
            <a:r>
              <a:rPr lang="en-US" sz="3000" b="1" dirty="0" smtClean="0"/>
              <a:t>RNA</a:t>
            </a:r>
          </a:p>
          <a:p>
            <a:pPr lvl="2"/>
            <a:r>
              <a:rPr lang="en-US" sz="3000" b="1" dirty="0" smtClean="0">
                <a:solidFill>
                  <a:srgbClr val="000000"/>
                </a:solidFill>
              </a:rPr>
              <a:t>DNA</a:t>
            </a:r>
            <a:endParaRPr lang="en-US" sz="3000" dirty="0" smtClean="0"/>
          </a:p>
          <a:p>
            <a:pPr lvl="2"/>
            <a:endParaRPr lang="en-US" sz="3000" dirty="0"/>
          </a:p>
        </p:txBody>
      </p:sp>
      <p:pic>
        <p:nvPicPr>
          <p:cNvPr id="4" name="Picture 3" descr="432444a-i1.0.jpg"/>
          <p:cNvPicPr>
            <a:picLocks noChangeAspect="1"/>
          </p:cNvPicPr>
          <p:nvPr/>
        </p:nvPicPr>
        <p:blipFill>
          <a:blip r:embed="rId2"/>
          <a:stretch>
            <a:fillRect/>
          </a:stretch>
        </p:blipFill>
        <p:spPr>
          <a:xfrm>
            <a:off x="6130992" y="3836174"/>
            <a:ext cx="2857500" cy="28321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DNA precipitation</a:t>
            </a:r>
            <a:endParaRPr lang="en-US" dirty="0"/>
          </a:p>
        </p:txBody>
      </p:sp>
      <p:sp>
        <p:nvSpPr>
          <p:cNvPr id="3" name="Content Placeholder 2"/>
          <p:cNvSpPr>
            <a:spLocks noGrp="1"/>
          </p:cNvSpPr>
          <p:nvPr>
            <p:ph idx="1"/>
          </p:nvPr>
        </p:nvSpPr>
        <p:spPr/>
        <p:txBody>
          <a:bodyPr/>
          <a:lstStyle/>
          <a:p>
            <a:pPr marL="0" indent="0">
              <a:buNone/>
            </a:pPr>
            <a:r>
              <a:rPr lang="en-US" dirty="0" smtClean="0"/>
              <a:t>Salt + DNA + poor solvent (e.g. ethanol) leads to formation of salt+ DNA- precipitate.</a:t>
            </a:r>
          </a:p>
        </p:txBody>
      </p:sp>
      <p:sp>
        <p:nvSpPr>
          <p:cNvPr id="13" name="TextBox 12"/>
          <p:cNvSpPr txBox="1"/>
          <p:nvPr/>
        </p:nvSpPr>
        <p:spPr>
          <a:xfrm>
            <a:off x="6234525" y="3860803"/>
            <a:ext cx="972179" cy="369332"/>
          </a:xfrm>
          <a:prstGeom prst="rect">
            <a:avLst/>
          </a:prstGeom>
          <a:noFill/>
        </p:spPr>
        <p:txBody>
          <a:bodyPr wrap="none" rtlCol="0">
            <a:spAutoFit/>
          </a:bodyPr>
          <a:lstStyle/>
          <a:p>
            <a:r>
              <a:rPr lang="en-US" dirty="0" smtClean="0"/>
              <a:t>high salt</a:t>
            </a:r>
            <a:endParaRPr lang="en-US" dirty="0"/>
          </a:p>
        </p:txBody>
      </p:sp>
      <p:cxnSp>
        <p:nvCxnSpPr>
          <p:cNvPr id="45" name="Straight Connector 44"/>
          <p:cNvCxnSpPr/>
          <p:nvPr/>
        </p:nvCxnSpPr>
        <p:spPr>
          <a:xfrm>
            <a:off x="549900" y="4645081"/>
            <a:ext cx="3032342" cy="1588"/>
          </a:xfrm>
          <a:prstGeom prst="line">
            <a:avLst/>
          </a:prstGeom>
          <a:ln w="635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59751" y="4836355"/>
            <a:ext cx="3032342" cy="1588"/>
          </a:xfrm>
          <a:prstGeom prst="line">
            <a:avLst/>
          </a:prstGeom>
          <a:ln w="635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46792" y="4645081"/>
            <a:ext cx="3070071" cy="369332"/>
          </a:xfrm>
          <a:prstGeom prst="rect">
            <a:avLst/>
          </a:prstGeom>
          <a:noFill/>
        </p:spPr>
        <p:txBody>
          <a:bodyPr wrap="none" rtlCol="0">
            <a:spAutoFit/>
          </a:bodyPr>
          <a:lstStyle/>
          <a:p>
            <a:r>
              <a:rPr lang="en-US" dirty="0" smtClean="0"/>
              <a:t>_   _   _   _   _   _   _   _   _   _   _</a:t>
            </a:r>
            <a:endParaRPr lang="en-US" dirty="0"/>
          </a:p>
        </p:txBody>
      </p:sp>
      <p:sp>
        <p:nvSpPr>
          <p:cNvPr id="48" name="TextBox 47"/>
          <p:cNvSpPr txBox="1"/>
          <p:nvPr/>
        </p:nvSpPr>
        <p:spPr>
          <a:xfrm>
            <a:off x="718894" y="4887639"/>
            <a:ext cx="2749471" cy="369332"/>
          </a:xfrm>
          <a:prstGeom prst="rect">
            <a:avLst/>
          </a:prstGeom>
          <a:noFill/>
        </p:spPr>
        <p:txBody>
          <a:bodyPr wrap="none" rtlCol="0">
            <a:spAutoFit/>
          </a:bodyPr>
          <a:lstStyle/>
          <a:p>
            <a:r>
              <a:rPr lang="en-US" dirty="0" smtClean="0">
                <a:solidFill>
                  <a:srgbClr val="FF0000"/>
                </a:solidFill>
              </a:rPr>
              <a:t>+   +   +   +   +   +   +   +   +   +</a:t>
            </a:r>
            <a:endParaRPr lang="en-US" dirty="0">
              <a:solidFill>
                <a:srgbClr val="FF0000"/>
              </a:solidFill>
            </a:endParaRPr>
          </a:p>
        </p:txBody>
      </p:sp>
      <p:sp>
        <p:nvSpPr>
          <p:cNvPr id="49" name="TextBox 48"/>
          <p:cNvSpPr txBox="1"/>
          <p:nvPr/>
        </p:nvSpPr>
        <p:spPr>
          <a:xfrm>
            <a:off x="715786" y="4534677"/>
            <a:ext cx="2749471" cy="369332"/>
          </a:xfrm>
          <a:prstGeom prst="rect">
            <a:avLst/>
          </a:prstGeom>
          <a:noFill/>
        </p:spPr>
        <p:txBody>
          <a:bodyPr wrap="none" rtlCol="0">
            <a:spAutoFit/>
          </a:bodyPr>
          <a:lstStyle/>
          <a:p>
            <a:r>
              <a:rPr lang="en-US" dirty="0" smtClean="0">
                <a:solidFill>
                  <a:srgbClr val="FF0000"/>
                </a:solidFill>
              </a:rPr>
              <a:t>+   +   +   +   +   +   +   +   +   +</a:t>
            </a:r>
            <a:endParaRPr lang="en-US" dirty="0">
              <a:solidFill>
                <a:srgbClr val="FF0000"/>
              </a:solidFill>
            </a:endParaRPr>
          </a:p>
        </p:txBody>
      </p:sp>
      <p:cxnSp>
        <p:nvCxnSpPr>
          <p:cNvPr id="50" name="Straight Connector 49"/>
          <p:cNvCxnSpPr/>
          <p:nvPr/>
        </p:nvCxnSpPr>
        <p:spPr>
          <a:xfrm>
            <a:off x="546792" y="5004809"/>
            <a:ext cx="3032342" cy="1588"/>
          </a:xfrm>
          <a:prstGeom prst="line">
            <a:avLst/>
          </a:prstGeom>
          <a:ln w="635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56643" y="5196083"/>
            <a:ext cx="3032342" cy="1588"/>
          </a:xfrm>
          <a:prstGeom prst="line">
            <a:avLst/>
          </a:prstGeom>
          <a:ln w="635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43684" y="5004809"/>
            <a:ext cx="3070071" cy="369332"/>
          </a:xfrm>
          <a:prstGeom prst="rect">
            <a:avLst/>
          </a:prstGeom>
          <a:noFill/>
        </p:spPr>
        <p:txBody>
          <a:bodyPr wrap="none" rtlCol="0">
            <a:spAutoFit/>
          </a:bodyPr>
          <a:lstStyle/>
          <a:p>
            <a:r>
              <a:rPr lang="en-US" dirty="0" smtClean="0"/>
              <a:t>_   _   _   _   _   _   _   _   _   _   _</a:t>
            </a:r>
            <a:endParaRPr lang="en-US" dirty="0"/>
          </a:p>
        </p:txBody>
      </p:sp>
      <p:sp>
        <p:nvSpPr>
          <p:cNvPr id="53" name="TextBox 52"/>
          <p:cNvSpPr txBox="1"/>
          <p:nvPr/>
        </p:nvSpPr>
        <p:spPr>
          <a:xfrm>
            <a:off x="715786" y="5247367"/>
            <a:ext cx="2749471" cy="369332"/>
          </a:xfrm>
          <a:prstGeom prst="rect">
            <a:avLst/>
          </a:prstGeom>
          <a:noFill/>
        </p:spPr>
        <p:txBody>
          <a:bodyPr wrap="none" rtlCol="0">
            <a:spAutoFit/>
          </a:bodyPr>
          <a:lstStyle/>
          <a:p>
            <a:r>
              <a:rPr lang="en-US" dirty="0" smtClean="0">
                <a:solidFill>
                  <a:srgbClr val="FF0000"/>
                </a:solidFill>
              </a:rPr>
              <a:t>+   +   +   +   +   +   +   +   +   +</a:t>
            </a:r>
            <a:endParaRPr lang="en-US" dirty="0">
              <a:solidFill>
                <a:srgbClr val="FF0000"/>
              </a:solidFill>
            </a:endParaRPr>
          </a:p>
        </p:txBody>
      </p:sp>
      <p:sp>
        <p:nvSpPr>
          <p:cNvPr id="54" name="TextBox 53"/>
          <p:cNvSpPr txBox="1"/>
          <p:nvPr/>
        </p:nvSpPr>
        <p:spPr>
          <a:xfrm>
            <a:off x="712678" y="4894405"/>
            <a:ext cx="2749471" cy="369332"/>
          </a:xfrm>
          <a:prstGeom prst="rect">
            <a:avLst/>
          </a:prstGeom>
          <a:noFill/>
        </p:spPr>
        <p:txBody>
          <a:bodyPr wrap="none" rtlCol="0">
            <a:spAutoFit/>
          </a:bodyPr>
          <a:lstStyle/>
          <a:p>
            <a:r>
              <a:rPr lang="en-US" dirty="0" smtClean="0">
                <a:solidFill>
                  <a:srgbClr val="FF0000"/>
                </a:solidFill>
              </a:rPr>
              <a:t>+   +   +   +   +   +   +   +   +   +</a:t>
            </a:r>
            <a:endParaRPr lang="en-US" dirty="0">
              <a:solidFill>
                <a:srgbClr val="FF0000"/>
              </a:solidFill>
            </a:endParaRPr>
          </a:p>
        </p:txBody>
      </p:sp>
      <p:cxnSp>
        <p:nvCxnSpPr>
          <p:cNvPr id="55" name="Straight Connector 54"/>
          <p:cNvCxnSpPr/>
          <p:nvPr/>
        </p:nvCxnSpPr>
        <p:spPr>
          <a:xfrm>
            <a:off x="546792" y="5354675"/>
            <a:ext cx="3032342" cy="1588"/>
          </a:xfrm>
          <a:prstGeom prst="line">
            <a:avLst/>
          </a:prstGeom>
          <a:ln w="635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56643" y="5545949"/>
            <a:ext cx="3032342" cy="1588"/>
          </a:xfrm>
          <a:prstGeom prst="line">
            <a:avLst/>
          </a:prstGeom>
          <a:ln w="635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543684" y="5354675"/>
            <a:ext cx="3070071" cy="369332"/>
          </a:xfrm>
          <a:prstGeom prst="rect">
            <a:avLst/>
          </a:prstGeom>
          <a:noFill/>
        </p:spPr>
        <p:txBody>
          <a:bodyPr wrap="none" rtlCol="0">
            <a:spAutoFit/>
          </a:bodyPr>
          <a:lstStyle/>
          <a:p>
            <a:r>
              <a:rPr lang="en-US" dirty="0" smtClean="0"/>
              <a:t>_   _   _   _   _   _   _   _   _   _   _</a:t>
            </a:r>
            <a:endParaRPr lang="en-US" dirty="0"/>
          </a:p>
        </p:txBody>
      </p:sp>
      <p:sp>
        <p:nvSpPr>
          <p:cNvPr id="58" name="TextBox 57"/>
          <p:cNvSpPr txBox="1"/>
          <p:nvPr/>
        </p:nvSpPr>
        <p:spPr>
          <a:xfrm>
            <a:off x="715786" y="5597233"/>
            <a:ext cx="2749471" cy="369332"/>
          </a:xfrm>
          <a:prstGeom prst="rect">
            <a:avLst/>
          </a:prstGeom>
          <a:noFill/>
        </p:spPr>
        <p:txBody>
          <a:bodyPr wrap="none" rtlCol="0">
            <a:spAutoFit/>
          </a:bodyPr>
          <a:lstStyle/>
          <a:p>
            <a:r>
              <a:rPr lang="en-US" dirty="0" smtClean="0">
                <a:solidFill>
                  <a:srgbClr val="FF0000"/>
                </a:solidFill>
              </a:rPr>
              <a:t>+   +   +   +   +   +   +   +   +   +</a:t>
            </a:r>
            <a:endParaRPr lang="en-US" dirty="0">
              <a:solidFill>
                <a:srgbClr val="FF0000"/>
              </a:solidFill>
            </a:endParaRPr>
          </a:p>
        </p:txBody>
      </p:sp>
      <p:sp>
        <p:nvSpPr>
          <p:cNvPr id="59" name="TextBox 58"/>
          <p:cNvSpPr txBox="1"/>
          <p:nvPr/>
        </p:nvSpPr>
        <p:spPr>
          <a:xfrm>
            <a:off x="712678" y="5244271"/>
            <a:ext cx="2749471" cy="369332"/>
          </a:xfrm>
          <a:prstGeom prst="rect">
            <a:avLst/>
          </a:prstGeom>
          <a:noFill/>
        </p:spPr>
        <p:txBody>
          <a:bodyPr wrap="none" rtlCol="0">
            <a:spAutoFit/>
          </a:bodyPr>
          <a:lstStyle/>
          <a:p>
            <a:r>
              <a:rPr lang="en-US" dirty="0" smtClean="0">
                <a:solidFill>
                  <a:srgbClr val="FF0000"/>
                </a:solidFill>
              </a:rPr>
              <a:t>+   +   +   +   +   +   +   +   +   +</a:t>
            </a:r>
            <a:endParaRPr lang="en-US" dirty="0">
              <a:solidFill>
                <a:srgbClr val="FF0000"/>
              </a:solidFill>
            </a:endParaRPr>
          </a:p>
        </p:txBody>
      </p:sp>
      <p:sp>
        <p:nvSpPr>
          <p:cNvPr id="61" name="TextBox 60"/>
          <p:cNvSpPr txBox="1"/>
          <p:nvPr/>
        </p:nvSpPr>
        <p:spPr>
          <a:xfrm>
            <a:off x="546792" y="4249833"/>
            <a:ext cx="3070071" cy="369332"/>
          </a:xfrm>
          <a:prstGeom prst="rect">
            <a:avLst/>
          </a:prstGeom>
          <a:noFill/>
        </p:spPr>
        <p:txBody>
          <a:bodyPr wrap="none" rtlCol="0">
            <a:spAutoFit/>
          </a:bodyPr>
          <a:lstStyle/>
          <a:p>
            <a:r>
              <a:rPr lang="en-US" dirty="0" smtClean="0"/>
              <a:t>_   _   _   _   _   _   _   _   _   _   _</a:t>
            </a:r>
            <a:endParaRPr lang="en-US" dirty="0"/>
          </a:p>
        </p:txBody>
      </p:sp>
      <p:sp>
        <p:nvSpPr>
          <p:cNvPr id="62" name="Cloud 61"/>
          <p:cNvSpPr/>
          <p:nvPr/>
        </p:nvSpPr>
        <p:spPr>
          <a:xfrm>
            <a:off x="5239595" y="4621007"/>
            <a:ext cx="3038558" cy="441120"/>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Cloud 62"/>
          <p:cNvSpPr/>
          <p:nvPr/>
        </p:nvSpPr>
        <p:spPr>
          <a:xfrm>
            <a:off x="5275364" y="5136231"/>
            <a:ext cx="3038558" cy="441120"/>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4" name="Straight Connector 63"/>
          <p:cNvCxnSpPr/>
          <p:nvPr/>
        </p:nvCxnSpPr>
        <p:spPr>
          <a:xfrm>
            <a:off x="5245811" y="4997337"/>
            <a:ext cx="3032342" cy="1588"/>
          </a:xfrm>
          <a:prstGeom prst="line">
            <a:avLst/>
          </a:prstGeom>
          <a:ln w="635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255662" y="5188611"/>
            <a:ext cx="3032342" cy="1588"/>
          </a:xfrm>
          <a:prstGeom prst="line">
            <a:avLst/>
          </a:prstGeom>
          <a:ln w="635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5242703" y="4997337"/>
            <a:ext cx="3070071" cy="369332"/>
          </a:xfrm>
          <a:prstGeom prst="rect">
            <a:avLst/>
          </a:prstGeom>
          <a:noFill/>
        </p:spPr>
        <p:txBody>
          <a:bodyPr wrap="none" rtlCol="0">
            <a:spAutoFit/>
          </a:bodyPr>
          <a:lstStyle/>
          <a:p>
            <a:r>
              <a:rPr lang="en-US" dirty="0" smtClean="0"/>
              <a:t>_   _   _   _   _   _   _   _   _   _   _</a:t>
            </a:r>
            <a:endParaRPr lang="en-US" dirty="0"/>
          </a:p>
        </p:txBody>
      </p:sp>
      <p:sp>
        <p:nvSpPr>
          <p:cNvPr id="67" name="TextBox 66"/>
          <p:cNvSpPr txBox="1"/>
          <p:nvPr/>
        </p:nvSpPr>
        <p:spPr>
          <a:xfrm>
            <a:off x="5239595" y="4540711"/>
            <a:ext cx="3070071" cy="369332"/>
          </a:xfrm>
          <a:prstGeom prst="rect">
            <a:avLst/>
          </a:prstGeom>
          <a:noFill/>
        </p:spPr>
        <p:txBody>
          <a:bodyPr wrap="none" rtlCol="0">
            <a:spAutoFit/>
          </a:bodyPr>
          <a:lstStyle/>
          <a:p>
            <a:r>
              <a:rPr lang="en-US" dirty="0" smtClean="0"/>
              <a:t>_   _   _   _   _   _   _   _   _   _   _</a:t>
            </a:r>
            <a:endParaRPr lang="en-US" dirty="0"/>
          </a:p>
        </p:txBody>
      </p:sp>
      <p:sp>
        <p:nvSpPr>
          <p:cNvPr id="68" name="TextBox 67"/>
          <p:cNvSpPr txBox="1"/>
          <p:nvPr/>
        </p:nvSpPr>
        <p:spPr>
          <a:xfrm>
            <a:off x="5440723" y="5434265"/>
            <a:ext cx="2749471" cy="369332"/>
          </a:xfrm>
          <a:prstGeom prst="rect">
            <a:avLst/>
          </a:prstGeom>
          <a:noFill/>
        </p:spPr>
        <p:txBody>
          <a:bodyPr wrap="none" rtlCol="0">
            <a:spAutoFit/>
          </a:bodyPr>
          <a:lstStyle/>
          <a:p>
            <a:r>
              <a:rPr lang="en-US" dirty="0" smtClean="0">
                <a:solidFill>
                  <a:srgbClr val="FF0000"/>
                </a:solidFill>
              </a:rPr>
              <a:t>+   +   +   +   +   +   +   +   +   +</a:t>
            </a:r>
            <a:endParaRPr lang="en-US" dirty="0">
              <a:solidFill>
                <a:srgbClr val="FF0000"/>
              </a:solidFill>
            </a:endParaRPr>
          </a:p>
        </p:txBody>
      </p:sp>
      <p:sp>
        <p:nvSpPr>
          <p:cNvPr id="69" name="TextBox 68"/>
          <p:cNvSpPr txBox="1"/>
          <p:nvPr/>
        </p:nvSpPr>
        <p:spPr>
          <a:xfrm>
            <a:off x="5411697" y="4886933"/>
            <a:ext cx="2749471" cy="369332"/>
          </a:xfrm>
          <a:prstGeom prst="rect">
            <a:avLst/>
          </a:prstGeom>
          <a:noFill/>
        </p:spPr>
        <p:txBody>
          <a:bodyPr wrap="none" rtlCol="0">
            <a:spAutoFit/>
          </a:bodyPr>
          <a:lstStyle/>
          <a:p>
            <a:r>
              <a:rPr lang="en-US" dirty="0" smtClean="0">
                <a:solidFill>
                  <a:srgbClr val="FF0000"/>
                </a:solidFill>
              </a:rPr>
              <a:t>+   +   +   +   +   +   +   +   +   +</a:t>
            </a:r>
            <a:endParaRPr lang="en-US" dirty="0">
              <a:solidFill>
                <a:srgbClr val="FF0000"/>
              </a:solidFill>
            </a:endParaRPr>
          </a:p>
        </p:txBody>
      </p:sp>
      <p:sp>
        <p:nvSpPr>
          <p:cNvPr id="70" name="TextBox 69"/>
          <p:cNvSpPr txBox="1"/>
          <p:nvPr/>
        </p:nvSpPr>
        <p:spPr>
          <a:xfrm>
            <a:off x="5399895" y="4356045"/>
            <a:ext cx="2749471" cy="369332"/>
          </a:xfrm>
          <a:prstGeom prst="rect">
            <a:avLst/>
          </a:prstGeom>
          <a:noFill/>
        </p:spPr>
        <p:txBody>
          <a:bodyPr wrap="none" rtlCol="0">
            <a:spAutoFit/>
          </a:bodyPr>
          <a:lstStyle/>
          <a:p>
            <a:r>
              <a:rPr lang="en-US" dirty="0" smtClean="0">
                <a:solidFill>
                  <a:srgbClr val="FF0000"/>
                </a:solidFill>
              </a:rPr>
              <a:t>+   +   +   +   +   +   +   +   +   +</a:t>
            </a:r>
            <a:endParaRPr lang="en-US" dirty="0">
              <a:solidFill>
                <a:srgbClr val="FF0000"/>
              </a:solidFill>
            </a:endParaRPr>
          </a:p>
        </p:txBody>
      </p:sp>
      <p:sp>
        <p:nvSpPr>
          <p:cNvPr id="71" name="TextBox 70"/>
          <p:cNvSpPr txBox="1"/>
          <p:nvPr/>
        </p:nvSpPr>
        <p:spPr>
          <a:xfrm>
            <a:off x="703421" y="4230135"/>
            <a:ext cx="2749471" cy="369332"/>
          </a:xfrm>
          <a:prstGeom prst="rect">
            <a:avLst/>
          </a:prstGeom>
          <a:noFill/>
        </p:spPr>
        <p:txBody>
          <a:bodyPr wrap="none" rtlCol="0">
            <a:spAutoFit/>
          </a:bodyPr>
          <a:lstStyle/>
          <a:p>
            <a:r>
              <a:rPr lang="en-US" dirty="0" smtClean="0">
                <a:solidFill>
                  <a:srgbClr val="FF0000"/>
                </a:solidFill>
              </a:rPr>
              <a:t>+   +   +   +   +   +   +   +   +   +</a:t>
            </a:r>
            <a:endParaRPr lang="en-US" dirty="0">
              <a:solidFill>
                <a:srgbClr val="FF0000"/>
              </a:solidFill>
            </a:endParaRPr>
          </a:p>
        </p:txBody>
      </p:sp>
      <p:sp>
        <p:nvSpPr>
          <p:cNvPr id="72" name="TextBox 71"/>
          <p:cNvSpPr txBox="1"/>
          <p:nvPr/>
        </p:nvSpPr>
        <p:spPr>
          <a:xfrm>
            <a:off x="4155130" y="4329208"/>
            <a:ext cx="864339" cy="646331"/>
          </a:xfrm>
          <a:prstGeom prst="rect">
            <a:avLst/>
          </a:prstGeom>
          <a:noFill/>
        </p:spPr>
        <p:txBody>
          <a:bodyPr wrap="none" rtlCol="0">
            <a:spAutoFit/>
          </a:bodyPr>
          <a:lstStyle/>
          <a:p>
            <a:r>
              <a:rPr lang="en-US" dirty="0" smtClean="0"/>
              <a:t>poor</a:t>
            </a:r>
          </a:p>
          <a:p>
            <a:r>
              <a:rPr lang="en-US" dirty="0" smtClean="0"/>
              <a:t>solvent</a:t>
            </a:r>
            <a:endParaRPr lang="en-US" dirty="0"/>
          </a:p>
        </p:txBody>
      </p:sp>
      <p:cxnSp>
        <p:nvCxnSpPr>
          <p:cNvPr id="74" name="Straight Arrow Connector 73"/>
          <p:cNvCxnSpPr/>
          <p:nvPr/>
        </p:nvCxnSpPr>
        <p:spPr>
          <a:xfrm rot="10800000">
            <a:off x="4138030" y="5065304"/>
            <a:ext cx="86794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1127409" y="3882128"/>
            <a:ext cx="1910274" cy="369332"/>
          </a:xfrm>
          <a:prstGeom prst="rect">
            <a:avLst/>
          </a:prstGeom>
          <a:noFill/>
        </p:spPr>
        <p:txBody>
          <a:bodyPr wrap="none" rtlCol="0">
            <a:spAutoFit/>
          </a:bodyPr>
          <a:lstStyle/>
          <a:p>
            <a:r>
              <a:rPr lang="en-US" dirty="0" smtClean="0"/>
              <a:t>high salt + ethanol</a:t>
            </a:r>
            <a:endParaRPr lang="en-US" dirty="0"/>
          </a:p>
        </p:txBody>
      </p:sp>
    </p:spTree>
    <p:extLst>
      <p:ext uri="{BB962C8B-B14F-4D97-AF65-F5344CB8AC3E}">
        <p14:creationId xmlns:p14="http://schemas.microsoft.com/office/powerpoint/2010/main" val="42567216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170974"/>
            <a:ext cx="8229600" cy="1143000"/>
          </a:xfrm>
        </p:spPr>
        <p:txBody>
          <a:bodyPr>
            <a:normAutofit/>
          </a:bodyPr>
          <a:lstStyle/>
          <a:p>
            <a:r>
              <a:rPr lang="en-US" dirty="0" smtClean="0"/>
              <a:t>Bio201 lab: Yeast DNA isolation</a:t>
            </a:r>
            <a:endParaRPr lang="en-US" dirty="0"/>
          </a:p>
        </p:txBody>
      </p:sp>
      <p:sp>
        <p:nvSpPr>
          <p:cNvPr id="109571" name="Rectangle 3"/>
          <p:cNvSpPr>
            <a:spLocks noGrp="1" noChangeArrowheads="1"/>
          </p:cNvSpPr>
          <p:nvPr>
            <p:ph type="body" idx="1"/>
          </p:nvPr>
        </p:nvSpPr>
        <p:spPr>
          <a:xfrm>
            <a:off x="-388670" y="1229062"/>
            <a:ext cx="8229600" cy="5257800"/>
          </a:xfrm>
        </p:spPr>
        <p:txBody>
          <a:bodyPr>
            <a:noAutofit/>
          </a:bodyPr>
          <a:lstStyle/>
          <a:p>
            <a:pPr lvl="1"/>
            <a:r>
              <a:rPr lang="en-US" sz="3000" dirty="0">
                <a:solidFill>
                  <a:srgbClr val="FF0000"/>
                </a:solidFill>
              </a:rPr>
              <a:t>Yeast</a:t>
            </a:r>
            <a:r>
              <a:rPr lang="en-US" sz="3000" dirty="0" smtClean="0">
                <a:solidFill>
                  <a:srgbClr val="FF0000"/>
                </a:solidFill>
              </a:rPr>
              <a:t> genomic DNA</a:t>
            </a:r>
          </a:p>
          <a:p>
            <a:pPr lvl="2"/>
            <a:r>
              <a:rPr lang="en-US" sz="3000" b="1" dirty="0">
                <a:solidFill>
                  <a:srgbClr val="000000"/>
                </a:solidFill>
              </a:rPr>
              <a:t>cell walls</a:t>
            </a:r>
            <a:r>
              <a:rPr lang="en-US" sz="3000" b="1" dirty="0" smtClean="0">
                <a:solidFill>
                  <a:srgbClr val="000000"/>
                </a:solidFill>
              </a:rPr>
              <a:t> </a:t>
            </a:r>
            <a:r>
              <a:rPr lang="en-US" sz="3000" dirty="0" smtClean="0">
                <a:solidFill>
                  <a:srgbClr val="000000"/>
                </a:solidFill>
              </a:rPr>
              <a:t>are removed </a:t>
            </a:r>
            <a:r>
              <a:rPr lang="en-US" sz="3000" dirty="0" err="1" smtClean="0">
                <a:solidFill>
                  <a:srgbClr val="000000"/>
                </a:solidFill>
              </a:rPr>
              <a:t>enzymatically</a:t>
            </a:r>
            <a:r>
              <a:rPr lang="en-US" sz="3000" dirty="0" smtClean="0">
                <a:solidFill>
                  <a:srgbClr val="000000"/>
                </a:solidFill>
              </a:rPr>
              <a:t> (e.g. </a:t>
            </a:r>
            <a:r>
              <a:rPr lang="en-US" sz="3000" dirty="0" err="1" smtClean="0">
                <a:solidFill>
                  <a:srgbClr val="000000"/>
                </a:solidFill>
              </a:rPr>
              <a:t>lyticase</a:t>
            </a:r>
            <a:r>
              <a:rPr lang="en-US" sz="3000" dirty="0" smtClean="0">
                <a:solidFill>
                  <a:srgbClr val="000000"/>
                </a:solidFill>
              </a:rPr>
              <a:t>) or ruptured by force (e.g. beads)</a:t>
            </a:r>
          </a:p>
          <a:p>
            <a:pPr lvl="2"/>
            <a:r>
              <a:rPr lang="en-US" sz="3000" dirty="0"/>
              <a:t>cell contents are released by detergent treatment</a:t>
            </a:r>
            <a:r>
              <a:rPr lang="en-US" sz="3000" dirty="0" smtClean="0"/>
              <a:t> of </a:t>
            </a:r>
            <a:r>
              <a:rPr lang="en-US" sz="3000" b="1" dirty="0" smtClean="0">
                <a:solidFill>
                  <a:srgbClr val="000000"/>
                </a:solidFill>
              </a:rPr>
              <a:t>membrane </a:t>
            </a:r>
            <a:r>
              <a:rPr lang="en-US" sz="3000" dirty="0" smtClean="0"/>
              <a:t>(e.g. SDS)</a:t>
            </a:r>
          </a:p>
          <a:p>
            <a:pPr lvl="2"/>
            <a:r>
              <a:rPr lang="en-US" sz="3000" b="1" dirty="0" smtClean="0"/>
              <a:t>proteins </a:t>
            </a:r>
            <a:r>
              <a:rPr lang="en-US" sz="3000" dirty="0" smtClean="0"/>
              <a:t>are denatured by SDS &amp; precipitated out </a:t>
            </a:r>
            <a:r>
              <a:rPr lang="en-US" sz="3000" dirty="0" err="1" smtClean="0"/>
              <a:t>w</a:t>
            </a:r>
            <a:r>
              <a:rPr lang="en-US" sz="3000" dirty="0" smtClean="0"/>
              <a:t>/ high salt </a:t>
            </a:r>
          </a:p>
          <a:p>
            <a:pPr lvl="2"/>
            <a:r>
              <a:rPr lang="en-US" sz="3000" b="1" dirty="0" smtClean="0"/>
              <a:t>RNA/DNA </a:t>
            </a:r>
            <a:r>
              <a:rPr lang="en-US" sz="3000" dirty="0" smtClean="0"/>
              <a:t>precipitates in high salt and and and ethanol </a:t>
            </a:r>
          </a:p>
          <a:p>
            <a:pPr lvl="2"/>
            <a:r>
              <a:rPr lang="en-US" sz="3000" dirty="0" err="1" smtClean="0"/>
              <a:t>RNase</a:t>
            </a:r>
            <a:r>
              <a:rPr lang="en-US" sz="3000" dirty="0" smtClean="0"/>
              <a:t> degrades </a:t>
            </a:r>
            <a:r>
              <a:rPr lang="en-US" sz="3000" b="1" dirty="0" smtClean="0"/>
              <a:t>RNA</a:t>
            </a:r>
          </a:p>
          <a:p>
            <a:pPr lvl="2"/>
            <a:r>
              <a:rPr lang="en-US" sz="3000" b="1" dirty="0" smtClean="0">
                <a:solidFill>
                  <a:srgbClr val="000000"/>
                </a:solidFill>
              </a:rPr>
              <a:t>DNA</a:t>
            </a:r>
            <a:endParaRPr lang="en-US" sz="3000" dirty="0" smtClean="0"/>
          </a:p>
          <a:p>
            <a:pPr lvl="2"/>
            <a:endParaRPr lang="en-US" sz="3000" dirty="0"/>
          </a:p>
        </p:txBody>
      </p:sp>
      <p:pic>
        <p:nvPicPr>
          <p:cNvPr id="4" name="Picture 3" descr="432444a-i1.0.jpg"/>
          <p:cNvPicPr>
            <a:picLocks noChangeAspect="1"/>
          </p:cNvPicPr>
          <p:nvPr/>
        </p:nvPicPr>
        <p:blipFill>
          <a:blip r:embed="rId2"/>
          <a:stretch>
            <a:fillRect/>
          </a:stretch>
        </p:blipFill>
        <p:spPr>
          <a:xfrm>
            <a:off x="6130992" y="3836174"/>
            <a:ext cx="2857500" cy="28321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p:cNvSpPr>
          <p:nvPr/>
        </p:nvSpPr>
        <p:spPr bwMode="auto">
          <a:xfrm>
            <a:off x="2681138" y="180409"/>
            <a:ext cx="375702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400">
                <a:latin typeface="Arial" charset="0"/>
                <a:cs typeface="Arial" charset="0"/>
                <a:sym typeface="Arial" charset="0"/>
              </a:rPr>
              <a:t>Learning objectives</a:t>
            </a:r>
          </a:p>
        </p:txBody>
      </p:sp>
      <p:sp>
        <p:nvSpPr>
          <p:cNvPr id="16386" name="Rectangle 2"/>
          <p:cNvSpPr>
            <a:spLocks/>
          </p:cNvSpPr>
          <p:nvPr/>
        </p:nvSpPr>
        <p:spPr bwMode="auto">
          <a:xfrm>
            <a:off x="312539" y="4982766"/>
            <a:ext cx="8563570" cy="8929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lnSpc>
                <a:spcPct val="120000"/>
              </a:lnSpc>
            </a:pPr>
            <a:r>
              <a:rPr lang="en-US" sz="2500" dirty="0">
                <a:latin typeface="Arial" charset="0"/>
                <a:cs typeface="Arial" charset="0"/>
                <a:sym typeface="Arial" charset="0"/>
              </a:rPr>
              <a:t>• understand how DNA and proteins can be separated and 	identified </a:t>
            </a:r>
          </a:p>
        </p:txBody>
      </p:sp>
      <p:sp>
        <p:nvSpPr>
          <p:cNvPr id="16387" name="Rectangle 3"/>
          <p:cNvSpPr>
            <a:spLocks/>
          </p:cNvSpPr>
          <p:nvPr/>
        </p:nvSpPr>
        <p:spPr bwMode="auto">
          <a:xfrm>
            <a:off x="366117" y="2469058"/>
            <a:ext cx="8706445" cy="8929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lnSpc>
                <a:spcPct val="120000"/>
              </a:lnSpc>
            </a:pPr>
            <a:r>
              <a:rPr lang="en-US" sz="2500" dirty="0">
                <a:latin typeface="Arial" charset="0"/>
                <a:cs typeface="Arial" charset="0"/>
                <a:sym typeface="Arial" charset="0"/>
              </a:rPr>
              <a:t>• understand how </a:t>
            </a:r>
            <a:r>
              <a:rPr lang="en-US" sz="2500" dirty="0" smtClean="0">
                <a:latin typeface="Arial" charset="0"/>
                <a:cs typeface="Arial" charset="0"/>
                <a:sym typeface="Arial" charset="0"/>
              </a:rPr>
              <a:t>(yeast) cells </a:t>
            </a:r>
            <a:r>
              <a:rPr lang="en-US" sz="2500" dirty="0">
                <a:latin typeface="Arial" charset="0"/>
                <a:cs typeface="Arial" charset="0"/>
                <a:sym typeface="Arial" charset="0"/>
              </a:rPr>
              <a:t>are fractionated to isolate </a:t>
            </a:r>
            <a:r>
              <a:rPr lang="en-US" sz="2500" dirty="0" smtClean="0">
                <a:latin typeface="Arial" charset="0"/>
                <a:cs typeface="Arial" charset="0"/>
                <a:sym typeface="Arial" charset="0"/>
              </a:rPr>
              <a:t>	specific biological molecules </a:t>
            </a:r>
            <a:r>
              <a:rPr lang="en-US" sz="2500" dirty="0" smtClean="0">
                <a:latin typeface="Arial" charset="0"/>
                <a:cs typeface="Arial" charset="0"/>
                <a:sym typeface="Wingdings"/>
              </a:rPr>
              <a:t> DNA</a:t>
            </a:r>
            <a:endParaRPr lang="en-US" sz="2500" dirty="0">
              <a:latin typeface="Arial" charset="0"/>
              <a:cs typeface="Arial" charset="0"/>
              <a:sym typeface="Arial" charset="0"/>
            </a:endParaRPr>
          </a:p>
        </p:txBody>
      </p:sp>
      <p:sp>
        <p:nvSpPr>
          <p:cNvPr id="16388" name="Rectangle 4"/>
          <p:cNvSpPr>
            <a:spLocks/>
          </p:cNvSpPr>
          <p:nvPr/>
        </p:nvSpPr>
        <p:spPr bwMode="auto">
          <a:xfrm>
            <a:off x="312539" y="3665637"/>
            <a:ext cx="8590359" cy="8929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lnSpc>
                <a:spcPct val="120000"/>
              </a:lnSpc>
            </a:pPr>
            <a:r>
              <a:rPr lang="en-US" sz="2500" dirty="0">
                <a:latin typeface="Arial" charset="0"/>
                <a:cs typeface="Arial" charset="0"/>
                <a:sym typeface="Arial" charset="0"/>
              </a:rPr>
              <a:t>• understand how molecular biologists use a variety of 	enzymes to </a:t>
            </a:r>
            <a:r>
              <a:rPr lang="en-US" sz="2500" dirty="0" smtClean="0">
                <a:latin typeface="Arial" charset="0"/>
                <a:cs typeface="Arial" charset="0"/>
                <a:sym typeface="Arial" charset="0"/>
              </a:rPr>
              <a:t>“cut &amp; paste” DNA</a:t>
            </a:r>
            <a:endParaRPr lang="en-US" sz="2500" dirty="0">
              <a:latin typeface="Arial" charset="0"/>
              <a:cs typeface="Arial" charset="0"/>
              <a:sym typeface="Arial" charset="0"/>
            </a:endParaRPr>
          </a:p>
        </p:txBody>
      </p:sp>
      <p:sp>
        <p:nvSpPr>
          <p:cNvPr id="16389" name="Rectangle 3"/>
          <p:cNvSpPr>
            <a:spLocks/>
          </p:cNvSpPr>
          <p:nvPr/>
        </p:nvSpPr>
        <p:spPr bwMode="auto">
          <a:xfrm>
            <a:off x="339328" y="1232297"/>
            <a:ext cx="8706445" cy="8929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lnSpc>
                <a:spcPct val="120000"/>
              </a:lnSpc>
            </a:pPr>
            <a:r>
              <a:rPr lang="en-US" sz="2500" dirty="0">
                <a:latin typeface="Arial" charset="0"/>
                <a:cs typeface="Arial" charset="0"/>
                <a:sym typeface="Arial" charset="0"/>
              </a:rPr>
              <a:t>• understand how to convert between number of molecules, </a:t>
            </a:r>
          </a:p>
          <a:p>
            <a:pPr algn="l">
              <a:lnSpc>
                <a:spcPct val="120000"/>
              </a:lnSpc>
            </a:pPr>
            <a:r>
              <a:rPr lang="en-US" sz="2500" dirty="0">
                <a:latin typeface="Arial" charset="0"/>
                <a:cs typeface="Arial" charset="0"/>
                <a:sym typeface="Arial" charset="0"/>
              </a:rPr>
              <a:t>	</a:t>
            </a:r>
            <a:r>
              <a:rPr lang="en-US" sz="2500" dirty="0" smtClean="0">
                <a:latin typeface="Arial" charset="0"/>
                <a:cs typeface="Arial" charset="0"/>
                <a:sym typeface="Arial" charset="0"/>
              </a:rPr>
              <a:t>volume</a:t>
            </a:r>
            <a:r>
              <a:rPr lang="en-US" sz="2500" dirty="0">
                <a:latin typeface="Arial" charset="0"/>
                <a:cs typeface="Arial" charset="0"/>
                <a:sym typeface="Arial" charset="0"/>
              </a:rPr>
              <a:t>, and </a:t>
            </a:r>
            <a:r>
              <a:rPr lang="en-US" sz="2500" dirty="0" smtClean="0">
                <a:latin typeface="Arial" charset="0"/>
                <a:cs typeface="Arial" charset="0"/>
                <a:sym typeface="Arial" charset="0"/>
              </a:rPr>
              <a:t>concentration (molarity)</a:t>
            </a:r>
            <a:endParaRPr lang="en-US" sz="2500" dirty="0">
              <a:latin typeface="Arial" charset="0"/>
              <a:cs typeface="Arial" charset="0"/>
              <a:sym typeface="Arial" charset="0"/>
            </a:endParaRPr>
          </a:p>
        </p:txBody>
      </p:sp>
    </p:spTree>
    <p:extLst>
      <p:ext uri="{BB962C8B-B14F-4D97-AF65-F5344CB8AC3E}">
        <p14:creationId xmlns:p14="http://schemas.microsoft.com/office/powerpoint/2010/main" val="2764539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1"/>
          </p:nvPr>
        </p:nvSpPr>
        <p:spPr>
          <a:xfrm>
            <a:off x="-692519" y="1517329"/>
            <a:ext cx="8229600" cy="5257800"/>
          </a:xfrm>
        </p:spPr>
        <p:txBody>
          <a:bodyPr>
            <a:noAutofit/>
          </a:bodyPr>
          <a:lstStyle/>
          <a:p>
            <a:pPr lvl="2"/>
            <a:r>
              <a:rPr lang="en-US" sz="3000" b="1" dirty="0" smtClean="0">
                <a:solidFill>
                  <a:srgbClr val="000000"/>
                </a:solidFill>
              </a:rPr>
              <a:t>cell </a:t>
            </a:r>
            <a:r>
              <a:rPr lang="en-US" sz="3000" b="1" dirty="0">
                <a:solidFill>
                  <a:srgbClr val="000000"/>
                </a:solidFill>
              </a:rPr>
              <a:t>walls</a:t>
            </a:r>
            <a:r>
              <a:rPr lang="en-US" sz="3000" b="1" dirty="0" smtClean="0">
                <a:solidFill>
                  <a:srgbClr val="000000"/>
                </a:solidFill>
              </a:rPr>
              <a:t> </a:t>
            </a:r>
            <a:r>
              <a:rPr lang="en-US" sz="3000" dirty="0" smtClean="0">
                <a:solidFill>
                  <a:srgbClr val="000000"/>
                </a:solidFill>
              </a:rPr>
              <a:t>are removed enzymatically (e.g. </a:t>
            </a:r>
            <a:r>
              <a:rPr lang="en-US" sz="3000" dirty="0" err="1" smtClean="0">
                <a:solidFill>
                  <a:srgbClr val="000000"/>
                </a:solidFill>
              </a:rPr>
              <a:t>lyticase</a:t>
            </a:r>
            <a:r>
              <a:rPr lang="en-US" sz="3000" dirty="0" smtClean="0">
                <a:solidFill>
                  <a:srgbClr val="000000"/>
                </a:solidFill>
              </a:rPr>
              <a:t>) or ruptured by force (e.g. beads)</a:t>
            </a:r>
          </a:p>
          <a:p>
            <a:pPr lvl="2"/>
            <a:r>
              <a:rPr lang="en-US" sz="3000" dirty="0"/>
              <a:t>cell contents are released by detergent treatment</a:t>
            </a:r>
            <a:r>
              <a:rPr lang="en-US" sz="3000" dirty="0" smtClean="0"/>
              <a:t> of </a:t>
            </a:r>
            <a:r>
              <a:rPr lang="en-US" sz="3000" b="1" dirty="0" smtClean="0">
                <a:solidFill>
                  <a:srgbClr val="000000"/>
                </a:solidFill>
              </a:rPr>
              <a:t>membrane </a:t>
            </a:r>
            <a:r>
              <a:rPr lang="en-US" sz="3000" dirty="0" smtClean="0"/>
              <a:t>(e.g. SDS)</a:t>
            </a:r>
          </a:p>
          <a:p>
            <a:pPr lvl="2"/>
            <a:r>
              <a:rPr lang="en-US" sz="3000" b="1" dirty="0" smtClean="0"/>
              <a:t>proteins </a:t>
            </a:r>
            <a:r>
              <a:rPr lang="en-US" sz="3000" dirty="0" smtClean="0"/>
              <a:t>are denatured by SDS &amp; precipitated out </a:t>
            </a:r>
            <a:r>
              <a:rPr lang="en-US" sz="3000" dirty="0" err="1" smtClean="0"/>
              <a:t>w</a:t>
            </a:r>
            <a:r>
              <a:rPr lang="en-US" sz="3000" dirty="0" smtClean="0"/>
              <a:t>/ high salt </a:t>
            </a:r>
          </a:p>
          <a:p>
            <a:pPr lvl="2"/>
            <a:r>
              <a:rPr lang="en-US" sz="3000" b="1" dirty="0" smtClean="0"/>
              <a:t>RNA/DNA </a:t>
            </a:r>
            <a:r>
              <a:rPr lang="en-US" sz="3000" dirty="0" smtClean="0"/>
              <a:t>precipitates in high salt </a:t>
            </a:r>
          </a:p>
          <a:p>
            <a:pPr marL="914400" lvl="2" indent="0">
              <a:buNone/>
            </a:pPr>
            <a:r>
              <a:rPr lang="en-US" sz="3000" dirty="0"/>
              <a:t> </a:t>
            </a:r>
            <a:r>
              <a:rPr lang="en-US" sz="3000" dirty="0" smtClean="0"/>
              <a:t> and ethanol </a:t>
            </a:r>
          </a:p>
          <a:p>
            <a:pPr lvl="2"/>
            <a:r>
              <a:rPr lang="en-US" sz="3000" dirty="0" err="1" smtClean="0"/>
              <a:t>RNase</a:t>
            </a:r>
            <a:r>
              <a:rPr lang="en-US" sz="3000" dirty="0" smtClean="0"/>
              <a:t> degrades </a:t>
            </a:r>
            <a:r>
              <a:rPr lang="en-US" sz="3000" b="1" dirty="0" smtClean="0"/>
              <a:t>RNA</a:t>
            </a:r>
          </a:p>
          <a:p>
            <a:pPr lvl="2"/>
            <a:r>
              <a:rPr lang="en-US" sz="3000" b="1" dirty="0" smtClean="0">
                <a:solidFill>
                  <a:srgbClr val="000000"/>
                </a:solidFill>
              </a:rPr>
              <a:t>DNA</a:t>
            </a:r>
            <a:endParaRPr lang="en-US" sz="3000" dirty="0" smtClean="0"/>
          </a:p>
          <a:p>
            <a:pPr lvl="2"/>
            <a:endParaRPr lang="en-US" sz="3000" dirty="0"/>
          </a:p>
        </p:txBody>
      </p:sp>
      <p:pic>
        <p:nvPicPr>
          <p:cNvPr id="4" name="Picture 3" descr="432444a-i1.0.jpg"/>
          <p:cNvPicPr>
            <a:picLocks noChangeAspect="1"/>
          </p:cNvPicPr>
          <p:nvPr/>
        </p:nvPicPr>
        <p:blipFill>
          <a:blip r:embed="rId3"/>
          <a:stretch>
            <a:fillRect/>
          </a:stretch>
        </p:blipFill>
        <p:spPr>
          <a:xfrm>
            <a:off x="6130992" y="3836174"/>
            <a:ext cx="2857500" cy="2832100"/>
          </a:xfrm>
          <a:prstGeom prst="rect">
            <a:avLst/>
          </a:prstGeom>
        </p:spPr>
      </p:pic>
      <p:sp>
        <p:nvSpPr>
          <p:cNvPr id="2" name="Title 1"/>
          <p:cNvSpPr>
            <a:spLocks noGrp="1"/>
          </p:cNvSpPr>
          <p:nvPr>
            <p:ph type="title"/>
          </p:nvPr>
        </p:nvSpPr>
        <p:spPr>
          <a:xfrm>
            <a:off x="457200" y="142191"/>
            <a:ext cx="8229600" cy="1143000"/>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smtClean="0"/>
              <a:t>Q: How do we change our protocol if we want to isolate human RNA?</a:t>
            </a:r>
            <a:endParaRPr lang="en-US" dirty="0"/>
          </a:p>
        </p:txBody>
      </p:sp>
    </p:spTree>
    <p:extLst>
      <p:ext uri="{BB962C8B-B14F-4D97-AF65-F5344CB8AC3E}">
        <p14:creationId xmlns:p14="http://schemas.microsoft.com/office/powerpoint/2010/main" val="33581072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1307083" y="2361902"/>
            <a:ext cx="6536531" cy="678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a:latin typeface="Arial Black" charset="0"/>
                <a:cs typeface="Arial Black" charset="0"/>
                <a:sym typeface="Arial Black" charset="0"/>
              </a:rPr>
              <a:t>Enzymatic manipulations</a:t>
            </a:r>
          </a:p>
        </p:txBody>
      </p:sp>
    </p:spTree>
    <p:extLst>
      <p:ext uri="{BB962C8B-B14F-4D97-AF65-F5344CB8AC3E}">
        <p14:creationId xmlns:p14="http://schemas.microsoft.com/office/powerpoint/2010/main" val="212771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p:cNvSpPr>
          <p:nvPr/>
        </p:nvSpPr>
        <p:spPr bwMode="auto">
          <a:xfrm>
            <a:off x="97111" y="71437"/>
            <a:ext cx="8911828"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a:latin typeface="Arial" charset="0"/>
                <a:cs typeface="Arial" charset="0"/>
                <a:sym typeface="Arial" charset="0"/>
              </a:rPr>
              <a:t>Restriction enzymes</a:t>
            </a:r>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806" y="1463353"/>
            <a:ext cx="3965897" cy="4465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35844" name="Rectangle 4"/>
          <p:cNvSpPr>
            <a:spLocks/>
          </p:cNvSpPr>
          <p:nvPr/>
        </p:nvSpPr>
        <p:spPr bwMode="auto">
          <a:xfrm>
            <a:off x="535781" y="2302681"/>
            <a:ext cx="3680495" cy="448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120000"/>
              </a:lnSpc>
              <a:spcBef>
                <a:spcPts val="1266"/>
              </a:spcBef>
            </a:pPr>
            <a:r>
              <a:rPr lang="en-US" sz="2500">
                <a:latin typeface="Arial" charset="0"/>
                <a:cs typeface="Arial" charset="0"/>
                <a:sym typeface="Arial" charset="0"/>
              </a:rPr>
              <a:t>Cut double-stranded DNA</a:t>
            </a:r>
          </a:p>
        </p:txBody>
      </p:sp>
      <p:sp>
        <p:nvSpPr>
          <p:cNvPr id="35845" name="Rectangle 5"/>
          <p:cNvSpPr>
            <a:spLocks/>
          </p:cNvSpPr>
          <p:nvPr/>
        </p:nvSpPr>
        <p:spPr bwMode="auto">
          <a:xfrm>
            <a:off x="535781" y="3658713"/>
            <a:ext cx="4349398" cy="7907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spcBef>
                <a:spcPts val="1266"/>
              </a:spcBef>
            </a:pPr>
            <a:r>
              <a:rPr lang="en-US" sz="2500" dirty="0" smtClean="0">
                <a:latin typeface="Arial" charset="0"/>
                <a:cs typeface="Arial" charset="0"/>
                <a:sym typeface="Arial" charset="0"/>
              </a:rPr>
              <a:t>Cut at </a:t>
            </a:r>
            <a:r>
              <a:rPr lang="en-US" sz="2500" dirty="0">
                <a:latin typeface="Arial" charset="0"/>
                <a:cs typeface="Arial" charset="0"/>
                <a:sym typeface="Arial" charset="0"/>
              </a:rPr>
              <a:t>specific locations </a:t>
            </a:r>
          </a:p>
          <a:p>
            <a:pPr>
              <a:lnSpc>
                <a:spcPct val="80000"/>
              </a:lnSpc>
              <a:spcBef>
                <a:spcPts val="1266"/>
              </a:spcBef>
            </a:pPr>
            <a:r>
              <a:rPr lang="en-US" sz="2500" dirty="0">
                <a:latin typeface="Arial" charset="0"/>
                <a:cs typeface="Arial" charset="0"/>
                <a:sym typeface="Arial" charset="0"/>
              </a:rPr>
              <a:t>based on nucleotide sequence</a:t>
            </a:r>
          </a:p>
        </p:txBody>
      </p:sp>
      <p:sp>
        <p:nvSpPr>
          <p:cNvPr id="35846" name="Rectangle 6"/>
          <p:cNvSpPr>
            <a:spLocks/>
          </p:cNvSpPr>
          <p:nvPr/>
        </p:nvSpPr>
        <p:spPr bwMode="auto">
          <a:xfrm rot="-5400000">
            <a:off x="8117086" y="5067597"/>
            <a:ext cx="1446609" cy="267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1300">
                <a:solidFill>
                  <a:srgbClr val="515151"/>
                </a:solidFill>
                <a:latin typeface="Helvetica" charset="0"/>
                <a:cs typeface="Helvetica" charset="0"/>
                <a:sym typeface="Helvetica" charset="0"/>
              </a:rPr>
              <a:t>Protein Data Base</a:t>
            </a:r>
          </a:p>
        </p:txBody>
      </p:sp>
    </p:spTree>
    <p:extLst>
      <p:ext uri="{BB962C8B-B14F-4D97-AF65-F5344CB8AC3E}">
        <p14:creationId xmlns:p14="http://schemas.microsoft.com/office/powerpoint/2010/main" val="412384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p:cNvSpPr>
          <p:nvPr/>
        </p:nvSpPr>
        <p:spPr bwMode="auto">
          <a:xfrm>
            <a:off x="607719" y="180510"/>
            <a:ext cx="8344423"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dirty="0" smtClean="0">
                <a:latin typeface="Arial" charset="0"/>
                <a:cs typeface="Arial" charset="0"/>
                <a:sym typeface="Arial" charset="0"/>
              </a:rPr>
              <a:t>A chemical perspective of DNA sequence</a:t>
            </a:r>
            <a:endParaRPr lang="en-US" sz="3400" dirty="0">
              <a:latin typeface="Arial" charset="0"/>
              <a:cs typeface="Arial" charset="0"/>
              <a:sym typeface="Arial" charset="0"/>
            </a:endParaRPr>
          </a:p>
        </p:txBody>
      </p:sp>
      <p:pic>
        <p:nvPicPr>
          <p:cNvPr id="3" name="Picture 2" descr="nihms355508f5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72" y="1657465"/>
            <a:ext cx="6400800" cy="3432048"/>
          </a:xfrm>
          <a:prstGeom prst="rect">
            <a:avLst/>
          </a:prstGeom>
        </p:spPr>
      </p:pic>
      <p:sp>
        <p:nvSpPr>
          <p:cNvPr id="4" name="TextBox 3"/>
          <p:cNvSpPr txBox="1"/>
          <p:nvPr/>
        </p:nvSpPr>
        <p:spPr>
          <a:xfrm>
            <a:off x="7407672" y="2578811"/>
            <a:ext cx="836362" cy="646331"/>
          </a:xfrm>
          <a:prstGeom prst="rect">
            <a:avLst/>
          </a:prstGeom>
          <a:noFill/>
        </p:spPr>
        <p:txBody>
          <a:bodyPr wrap="none" rtlCol="0">
            <a:spAutoFit/>
          </a:bodyPr>
          <a:lstStyle/>
          <a:p>
            <a:r>
              <a:rPr lang="en-US" dirty="0" smtClean="0"/>
              <a:t>Major </a:t>
            </a:r>
          </a:p>
          <a:p>
            <a:r>
              <a:rPr lang="en-US" dirty="0" smtClean="0"/>
              <a:t>groove</a:t>
            </a:r>
            <a:endParaRPr lang="en-US" dirty="0"/>
          </a:p>
        </p:txBody>
      </p:sp>
      <p:sp>
        <p:nvSpPr>
          <p:cNvPr id="12" name="TextBox 11"/>
          <p:cNvSpPr txBox="1"/>
          <p:nvPr/>
        </p:nvSpPr>
        <p:spPr>
          <a:xfrm>
            <a:off x="91131" y="3728455"/>
            <a:ext cx="836362" cy="646331"/>
          </a:xfrm>
          <a:prstGeom prst="rect">
            <a:avLst/>
          </a:prstGeom>
          <a:noFill/>
        </p:spPr>
        <p:txBody>
          <a:bodyPr wrap="none" rtlCol="0">
            <a:spAutoFit/>
          </a:bodyPr>
          <a:lstStyle/>
          <a:p>
            <a:r>
              <a:rPr lang="en-US" dirty="0" smtClean="0"/>
              <a:t>Minor </a:t>
            </a:r>
          </a:p>
          <a:p>
            <a:r>
              <a:rPr lang="en-US" dirty="0" smtClean="0"/>
              <a:t>groove</a:t>
            </a:r>
            <a:endParaRPr lang="en-US" dirty="0"/>
          </a:p>
        </p:txBody>
      </p:sp>
      <p:sp>
        <p:nvSpPr>
          <p:cNvPr id="5" name="Rectangle 4"/>
          <p:cNvSpPr/>
          <p:nvPr/>
        </p:nvSpPr>
        <p:spPr>
          <a:xfrm>
            <a:off x="1908855" y="5547170"/>
            <a:ext cx="241529" cy="21035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908855" y="5870971"/>
            <a:ext cx="241529" cy="210356"/>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08855" y="6191353"/>
            <a:ext cx="241529" cy="210356"/>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282835" y="5454893"/>
            <a:ext cx="1758339" cy="369332"/>
          </a:xfrm>
          <a:prstGeom prst="rect">
            <a:avLst/>
          </a:prstGeom>
          <a:noFill/>
        </p:spPr>
        <p:txBody>
          <a:bodyPr wrap="none" rtlCol="0">
            <a:spAutoFit/>
          </a:bodyPr>
          <a:lstStyle/>
          <a:p>
            <a:r>
              <a:rPr lang="en-US" dirty="0" smtClean="0"/>
              <a:t>H-bond acceptor</a:t>
            </a:r>
            <a:endParaRPr lang="en-US" dirty="0"/>
          </a:p>
        </p:txBody>
      </p:sp>
      <p:sp>
        <p:nvSpPr>
          <p:cNvPr id="17" name="TextBox 16"/>
          <p:cNvSpPr txBox="1"/>
          <p:nvPr/>
        </p:nvSpPr>
        <p:spPr>
          <a:xfrm>
            <a:off x="2287204" y="5767484"/>
            <a:ext cx="1505540" cy="369332"/>
          </a:xfrm>
          <a:prstGeom prst="rect">
            <a:avLst/>
          </a:prstGeom>
          <a:noFill/>
        </p:spPr>
        <p:txBody>
          <a:bodyPr wrap="none" rtlCol="0">
            <a:spAutoFit/>
          </a:bodyPr>
          <a:lstStyle/>
          <a:p>
            <a:r>
              <a:rPr lang="en-US" dirty="0" smtClean="0"/>
              <a:t>H-bond donor</a:t>
            </a:r>
            <a:endParaRPr lang="en-US" dirty="0"/>
          </a:p>
        </p:txBody>
      </p:sp>
      <p:sp>
        <p:nvSpPr>
          <p:cNvPr id="18" name="TextBox 17"/>
          <p:cNvSpPr txBox="1"/>
          <p:nvPr/>
        </p:nvSpPr>
        <p:spPr>
          <a:xfrm>
            <a:off x="2291572" y="6105652"/>
            <a:ext cx="852930" cy="369332"/>
          </a:xfrm>
          <a:prstGeom prst="rect">
            <a:avLst/>
          </a:prstGeom>
          <a:noFill/>
        </p:spPr>
        <p:txBody>
          <a:bodyPr wrap="none" rtlCol="0">
            <a:spAutoFit/>
          </a:bodyPr>
          <a:lstStyle/>
          <a:p>
            <a:r>
              <a:rPr lang="en-US" dirty="0" smtClean="0"/>
              <a:t>Methyl</a:t>
            </a:r>
            <a:endParaRPr lang="en-US" dirty="0"/>
          </a:p>
        </p:txBody>
      </p:sp>
    </p:spTree>
    <p:extLst>
      <p:ext uri="{BB962C8B-B14F-4D97-AF65-F5344CB8AC3E}">
        <p14:creationId xmlns:p14="http://schemas.microsoft.com/office/powerpoint/2010/main" val="157133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p:cNvSpPr>
          <p:nvPr/>
        </p:nvSpPr>
        <p:spPr bwMode="auto">
          <a:xfrm>
            <a:off x="111621" y="71437"/>
            <a:ext cx="8902898"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a:latin typeface="Arial" charset="0"/>
                <a:cs typeface="Arial" charset="0"/>
                <a:sym typeface="Arial" charset="0"/>
              </a:rPr>
              <a:t>Restriction enzymes recognize specific bases</a:t>
            </a:r>
          </a:p>
        </p:txBody>
      </p:sp>
      <p:sp>
        <p:nvSpPr>
          <p:cNvPr id="37890" name="Rectangle 2"/>
          <p:cNvSpPr>
            <a:spLocks/>
          </p:cNvSpPr>
          <p:nvPr/>
        </p:nvSpPr>
        <p:spPr bwMode="auto">
          <a:xfrm>
            <a:off x="3812977" y="5027414"/>
            <a:ext cx="1509117" cy="678656"/>
          </a:xfrm>
          <a:prstGeom prst="rect">
            <a:avLst/>
          </a:prstGeom>
          <a:solidFill>
            <a:schemeClr val="accent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p>
        </p:txBody>
      </p:sp>
      <p:sp>
        <p:nvSpPr>
          <p:cNvPr id="37891" name="Rectangle 3"/>
          <p:cNvSpPr>
            <a:spLocks/>
          </p:cNvSpPr>
          <p:nvPr/>
        </p:nvSpPr>
        <p:spPr bwMode="auto">
          <a:xfrm rot="-5400000">
            <a:off x="7121426" y="3473648"/>
            <a:ext cx="3518297" cy="267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1300">
                <a:solidFill>
                  <a:srgbClr val="515151"/>
                </a:solidFill>
                <a:latin typeface="Helvetica" charset="0"/>
                <a:cs typeface="Helvetica" charset="0"/>
                <a:sym typeface="Helvetica" charset="0"/>
              </a:rPr>
              <a:t>Berg, Tymoczko, Stryer (2002) Biochemistry</a:t>
            </a:r>
          </a:p>
        </p:txBody>
      </p:sp>
      <p:pic>
        <p:nvPicPr>
          <p:cNvPr id="37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7" y="1311549"/>
            <a:ext cx="6634758" cy="4796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87302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p:cNvSpPr>
          <p:nvPr/>
        </p:nvSpPr>
        <p:spPr bwMode="auto">
          <a:xfrm>
            <a:off x="80367" y="71437"/>
            <a:ext cx="8947547"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dirty="0">
                <a:latin typeface="Arial" charset="0"/>
                <a:cs typeface="Arial" charset="0"/>
                <a:sym typeface="Arial" charset="0"/>
              </a:rPr>
              <a:t>Molecular mechanisms of DNA cleavage</a:t>
            </a: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836" y="1035844"/>
            <a:ext cx="1643063" cy="5331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40963" name="Rectangle 3"/>
          <p:cNvSpPr>
            <a:spLocks/>
          </p:cNvSpPr>
          <p:nvPr/>
        </p:nvSpPr>
        <p:spPr bwMode="auto">
          <a:xfrm>
            <a:off x="1491258" y="2518172"/>
            <a:ext cx="750094" cy="678656"/>
          </a:xfrm>
          <a:prstGeom prst="rect">
            <a:avLst/>
          </a:prstGeom>
          <a:solidFill>
            <a:srgbClr val="FFFFFF"/>
          </a:solidFill>
          <a:ln>
            <a:noFill/>
          </a:ln>
        </p:spPr>
        <p:txBody>
          <a:bodyPr lIns="0" tIns="0" rIns="0" bIns="0"/>
          <a:lstStyle/>
          <a:p>
            <a:endParaRPr lang="en-US"/>
          </a:p>
        </p:txBody>
      </p:sp>
      <p:sp>
        <p:nvSpPr>
          <p:cNvPr id="40964" name="Rectangle 4"/>
          <p:cNvSpPr>
            <a:spLocks/>
          </p:cNvSpPr>
          <p:nvPr/>
        </p:nvSpPr>
        <p:spPr bwMode="auto">
          <a:xfrm>
            <a:off x="1491258" y="3955852"/>
            <a:ext cx="750094" cy="678656"/>
          </a:xfrm>
          <a:prstGeom prst="rect">
            <a:avLst/>
          </a:prstGeom>
          <a:solidFill>
            <a:srgbClr val="FFFFFF"/>
          </a:solidFill>
          <a:ln>
            <a:noFill/>
          </a:ln>
        </p:spPr>
        <p:txBody>
          <a:bodyPr lIns="0" tIns="0" rIns="0" bIns="0"/>
          <a:lstStyle/>
          <a:p>
            <a:endParaRPr lang="en-US"/>
          </a:p>
        </p:txBody>
      </p:sp>
      <p:sp>
        <p:nvSpPr>
          <p:cNvPr id="40965" name="Rectangle 5"/>
          <p:cNvSpPr>
            <a:spLocks/>
          </p:cNvSpPr>
          <p:nvPr/>
        </p:nvSpPr>
        <p:spPr bwMode="auto">
          <a:xfrm>
            <a:off x="1491258" y="1446609"/>
            <a:ext cx="553641" cy="464344"/>
          </a:xfrm>
          <a:prstGeom prst="rect">
            <a:avLst/>
          </a:prstGeom>
          <a:solidFill>
            <a:srgbClr val="FFFFFF"/>
          </a:solidFill>
          <a:ln>
            <a:noFill/>
          </a:ln>
        </p:spPr>
        <p:txBody>
          <a:bodyPr lIns="0" tIns="0" rIns="0" bIns="0"/>
          <a:lstStyle/>
          <a:p>
            <a:endParaRPr lang="en-US"/>
          </a:p>
        </p:txBody>
      </p:sp>
      <p:sp>
        <p:nvSpPr>
          <p:cNvPr id="40966" name="Rectangle 6"/>
          <p:cNvSpPr>
            <a:spLocks/>
          </p:cNvSpPr>
          <p:nvPr/>
        </p:nvSpPr>
        <p:spPr bwMode="auto">
          <a:xfrm>
            <a:off x="1651992" y="910828"/>
            <a:ext cx="553641" cy="464344"/>
          </a:xfrm>
          <a:prstGeom prst="rect">
            <a:avLst/>
          </a:prstGeom>
          <a:solidFill>
            <a:srgbClr val="FFFFFF"/>
          </a:solidFill>
          <a:ln>
            <a:noFill/>
          </a:ln>
        </p:spPr>
        <p:txBody>
          <a:bodyPr lIns="0" tIns="0" rIns="0" bIns="0"/>
          <a:lstStyle/>
          <a:p>
            <a:endParaRPr lang="en-US"/>
          </a:p>
        </p:txBody>
      </p:sp>
      <p:sp>
        <p:nvSpPr>
          <p:cNvPr id="40967" name="Oval 7"/>
          <p:cNvSpPr>
            <a:spLocks/>
          </p:cNvSpPr>
          <p:nvPr/>
        </p:nvSpPr>
        <p:spPr bwMode="auto">
          <a:xfrm>
            <a:off x="1107281" y="3330773"/>
            <a:ext cx="616148" cy="375047"/>
          </a:xfrm>
          <a:prstGeom prst="ellipse">
            <a:avLst/>
          </a:prstGeom>
          <a:solidFill>
            <a:srgbClr val="FFFFFF"/>
          </a:solidFill>
          <a:ln>
            <a:noFill/>
          </a:ln>
        </p:spPr>
        <p:txBody>
          <a:bodyPr lIns="0" tIns="0" rIns="0" bIns="0"/>
          <a:lstStyle/>
          <a:p>
            <a:endParaRPr lang="en-US"/>
          </a:p>
        </p:txBody>
      </p:sp>
      <p:sp>
        <p:nvSpPr>
          <p:cNvPr id="40968" name="Oval 8"/>
          <p:cNvSpPr>
            <a:spLocks/>
          </p:cNvSpPr>
          <p:nvPr/>
        </p:nvSpPr>
        <p:spPr bwMode="auto">
          <a:xfrm>
            <a:off x="1232297" y="3589734"/>
            <a:ext cx="616148" cy="375047"/>
          </a:xfrm>
          <a:prstGeom prst="ellipse">
            <a:avLst/>
          </a:prstGeom>
          <a:solidFill>
            <a:srgbClr val="FFFFFF"/>
          </a:solidFill>
          <a:ln>
            <a:noFill/>
          </a:ln>
        </p:spPr>
        <p:txBody>
          <a:bodyPr lIns="0" tIns="0" rIns="0" bIns="0"/>
          <a:lstStyle/>
          <a:p>
            <a:endParaRPr lang="en-US"/>
          </a:p>
        </p:txBody>
      </p:sp>
      <p:sp>
        <p:nvSpPr>
          <p:cNvPr id="40969" name="Rectangle 9"/>
          <p:cNvSpPr>
            <a:spLocks/>
          </p:cNvSpPr>
          <p:nvPr/>
        </p:nvSpPr>
        <p:spPr bwMode="auto">
          <a:xfrm>
            <a:off x="1116211" y="4777383"/>
            <a:ext cx="750094" cy="125016"/>
          </a:xfrm>
          <a:prstGeom prst="rect">
            <a:avLst/>
          </a:prstGeom>
          <a:solidFill>
            <a:srgbClr val="FFFFFF"/>
          </a:solidFill>
          <a:ln>
            <a:noFill/>
          </a:ln>
        </p:spPr>
        <p:txBody>
          <a:bodyPr lIns="0" tIns="0" rIns="0" bIns="0"/>
          <a:lstStyle/>
          <a:p>
            <a:endParaRPr lang="en-US"/>
          </a:p>
        </p:txBody>
      </p:sp>
      <p:sp>
        <p:nvSpPr>
          <p:cNvPr id="40970" name="Rectangle 10"/>
          <p:cNvSpPr>
            <a:spLocks/>
          </p:cNvSpPr>
          <p:nvPr/>
        </p:nvSpPr>
        <p:spPr bwMode="auto">
          <a:xfrm>
            <a:off x="1893094" y="1460004"/>
            <a:ext cx="4188023" cy="4375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nSpc>
                <a:spcPct val="120000"/>
              </a:lnSpc>
              <a:spcBef>
                <a:spcPts val="1266"/>
              </a:spcBef>
            </a:pPr>
            <a:r>
              <a:rPr lang="en-US" sz="2500">
                <a:solidFill>
                  <a:srgbClr val="515151"/>
                </a:solidFill>
                <a:latin typeface="Arial" charset="0"/>
                <a:cs typeface="Arial" charset="0"/>
                <a:sym typeface="Arial" charset="0"/>
              </a:rPr>
              <a:t>• EcoRV forms a homodimer</a:t>
            </a:r>
          </a:p>
        </p:txBody>
      </p:sp>
      <p:sp>
        <p:nvSpPr>
          <p:cNvPr id="40971" name="Rectangle 11"/>
          <p:cNvSpPr>
            <a:spLocks/>
          </p:cNvSpPr>
          <p:nvPr/>
        </p:nvSpPr>
        <p:spPr bwMode="auto">
          <a:xfrm>
            <a:off x="1848445" y="2477988"/>
            <a:ext cx="6786563" cy="8304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nSpc>
                <a:spcPct val="60000"/>
              </a:lnSpc>
              <a:spcBef>
                <a:spcPts val="1266"/>
              </a:spcBef>
            </a:pPr>
            <a:r>
              <a:rPr lang="en-US" sz="2500" dirty="0">
                <a:solidFill>
                  <a:srgbClr val="515151"/>
                </a:solidFill>
                <a:latin typeface="Arial" charset="0"/>
                <a:cs typeface="Arial" charset="0"/>
                <a:sym typeface="Arial" charset="0"/>
              </a:rPr>
              <a:t>• binds weakly and nonspecifically to DNA</a:t>
            </a:r>
          </a:p>
          <a:p>
            <a:pPr>
              <a:lnSpc>
                <a:spcPct val="60000"/>
              </a:lnSpc>
              <a:spcBef>
                <a:spcPts val="1266"/>
              </a:spcBef>
            </a:pPr>
            <a:r>
              <a:rPr lang="en-US" sz="2500" dirty="0">
                <a:solidFill>
                  <a:srgbClr val="515151"/>
                </a:solidFill>
                <a:latin typeface="Arial" charset="0"/>
                <a:cs typeface="Arial" charset="0"/>
                <a:sym typeface="Arial" charset="0"/>
              </a:rPr>
              <a:t>• </a:t>
            </a:r>
            <a:r>
              <a:rPr lang="en-US" sz="2500" dirty="0" smtClean="0">
                <a:solidFill>
                  <a:srgbClr val="515151"/>
                </a:solidFill>
                <a:latin typeface="Arial" charset="0"/>
                <a:cs typeface="Arial" charset="0"/>
                <a:sym typeface="Arial" charset="0"/>
              </a:rPr>
              <a:t>diffuses (“random walk”)</a:t>
            </a:r>
            <a:r>
              <a:rPr lang="en-US" altLang="ja-JP" sz="2500" dirty="0" smtClean="0">
                <a:solidFill>
                  <a:srgbClr val="515151"/>
                </a:solidFill>
                <a:latin typeface="Arial" charset="0"/>
                <a:cs typeface="Arial" charset="0"/>
                <a:sym typeface="Arial" charset="0"/>
              </a:rPr>
              <a:t> </a:t>
            </a:r>
            <a:r>
              <a:rPr lang="en-US" altLang="ja-JP" sz="2500" dirty="0">
                <a:solidFill>
                  <a:srgbClr val="515151"/>
                </a:solidFill>
                <a:latin typeface="Arial" charset="0"/>
                <a:cs typeface="Arial" charset="0"/>
                <a:sym typeface="Arial" charset="0"/>
              </a:rPr>
              <a:t>along DNA</a:t>
            </a:r>
            <a:endParaRPr lang="en-US" sz="2500" dirty="0">
              <a:solidFill>
                <a:srgbClr val="515151"/>
              </a:solidFill>
              <a:latin typeface="Arial" charset="0"/>
              <a:cs typeface="Arial" charset="0"/>
              <a:sym typeface="Arial" charset="0"/>
            </a:endParaRPr>
          </a:p>
        </p:txBody>
      </p:sp>
      <p:sp>
        <p:nvSpPr>
          <p:cNvPr id="40972" name="Rectangle 12"/>
          <p:cNvSpPr>
            <a:spLocks/>
          </p:cNvSpPr>
          <p:nvPr/>
        </p:nvSpPr>
        <p:spPr bwMode="auto">
          <a:xfrm>
            <a:off x="1848446" y="3790652"/>
            <a:ext cx="7161609" cy="8304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nSpc>
                <a:spcPct val="60000"/>
              </a:lnSpc>
              <a:spcBef>
                <a:spcPts val="1266"/>
              </a:spcBef>
            </a:pPr>
            <a:r>
              <a:rPr lang="en-US" sz="2500">
                <a:solidFill>
                  <a:srgbClr val="515151"/>
                </a:solidFill>
                <a:latin typeface="Arial" charset="0"/>
                <a:cs typeface="Arial" charset="0"/>
                <a:sym typeface="Arial" charset="0"/>
              </a:rPr>
              <a:t>• binds highly specifically to recognition sequence</a:t>
            </a:r>
          </a:p>
          <a:p>
            <a:pPr>
              <a:lnSpc>
                <a:spcPct val="60000"/>
              </a:lnSpc>
              <a:spcBef>
                <a:spcPts val="1266"/>
              </a:spcBef>
            </a:pPr>
            <a:r>
              <a:rPr lang="en-US" sz="2500">
                <a:solidFill>
                  <a:srgbClr val="515151"/>
                </a:solidFill>
                <a:latin typeface="Arial" charset="0"/>
                <a:cs typeface="Arial" charset="0"/>
                <a:sym typeface="Arial" charset="0"/>
              </a:rPr>
              <a:t>• bends DNA about 50˚, opens major groove</a:t>
            </a:r>
          </a:p>
        </p:txBody>
      </p:sp>
      <p:sp>
        <p:nvSpPr>
          <p:cNvPr id="40973" name="Rectangle 13"/>
          <p:cNvSpPr>
            <a:spLocks/>
          </p:cNvSpPr>
          <p:nvPr/>
        </p:nvSpPr>
        <p:spPr bwMode="auto">
          <a:xfrm>
            <a:off x="1848445" y="5317629"/>
            <a:ext cx="6786563" cy="8304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nSpc>
                <a:spcPct val="60000"/>
              </a:lnSpc>
              <a:spcBef>
                <a:spcPts val="1266"/>
              </a:spcBef>
            </a:pPr>
            <a:r>
              <a:rPr lang="en-US" sz="2500" dirty="0">
                <a:solidFill>
                  <a:srgbClr val="515151"/>
                </a:solidFill>
                <a:latin typeface="Arial" charset="0"/>
                <a:cs typeface="Arial" charset="0"/>
                <a:sym typeface="Arial" charset="0"/>
              </a:rPr>
              <a:t>• </a:t>
            </a:r>
            <a:r>
              <a:rPr lang="en-US" sz="2500" dirty="0" err="1">
                <a:solidFill>
                  <a:srgbClr val="515151"/>
                </a:solidFill>
                <a:latin typeface="Arial" charset="0"/>
                <a:cs typeface="Arial" charset="0"/>
                <a:sym typeface="Arial" charset="0"/>
              </a:rPr>
              <a:t>phosphodiester</a:t>
            </a:r>
            <a:r>
              <a:rPr lang="en-US" sz="2500" dirty="0">
                <a:solidFill>
                  <a:srgbClr val="515151"/>
                </a:solidFill>
                <a:latin typeface="Arial" charset="0"/>
                <a:cs typeface="Arial" charset="0"/>
                <a:sym typeface="Arial" charset="0"/>
              </a:rPr>
              <a:t> bond moved near active site</a:t>
            </a:r>
          </a:p>
          <a:p>
            <a:pPr>
              <a:lnSpc>
                <a:spcPct val="60000"/>
              </a:lnSpc>
              <a:spcBef>
                <a:spcPts val="1266"/>
              </a:spcBef>
            </a:pPr>
            <a:r>
              <a:rPr lang="en-US" sz="2500" dirty="0">
                <a:solidFill>
                  <a:srgbClr val="515151"/>
                </a:solidFill>
                <a:latin typeface="Arial" charset="0"/>
                <a:cs typeface="Arial" charset="0"/>
                <a:sym typeface="Arial" charset="0"/>
              </a:rPr>
              <a:t>• cleavage occurs within recognition sequence</a:t>
            </a:r>
          </a:p>
        </p:txBody>
      </p:sp>
    </p:spTree>
    <p:extLst>
      <p:ext uri="{BB962C8B-B14F-4D97-AF65-F5344CB8AC3E}">
        <p14:creationId xmlns:p14="http://schemas.microsoft.com/office/powerpoint/2010/main" val="1610422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p:cNvSpPr>
          <p:nvPr/>
        </p:nvSpPr>
        <p:spPr bwMode="auto">
          <a:xfrm>
            <a:off x="0" y="71437"/>
            <a:ext cx="9135070"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a:latin typeface="Arial" charset="0"/>
                <a:cs typeface="Arial" charset="0"/>
                <a:sym typeface="Arial" charset="0"/>
              </a:rPr>
              <a:t>Many recognition sequences are available</a:t>
            </a:r>
          </a:p>
        </p:txBody>
      </p:sp>
      <p:sp>
        <p:nvSpPr>
          <p:cNvPr id="39938" name="Rectangle 2"/>
          <p:cNvSpPr>
            <a:spLocks/>
          </p:cNvSpPr>
          <p:nvPr/>
        </p:nvSpPr>
        <p:spPr bwMode="auto">
          <a:xfrm>
            <a:off x="3812977" y="5143500"/>
            <a:ext cx="1509117" cy="678656"/>
          </a:xfrm>
          <a:prstGeom prst="rect">
            <a:avLst/>
          </a:prstGeom>
          <a:solidFill>
            <a:schemeClr val="accent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p>
        </p:txBody>
      </p:sp>
      <p:sp>
        <p:nvSpPr>
          <p:cNvPr id="39939" name="Rectangle 3"/>
          <p:cNvSpPr>
            <a:spLocks/>
          </p:cNvSpPr>
          <p:nvPr/>
        </p:nvSpPr>
        <p:spPr bwMode="auto">
          <a:xfrm>
            <a:off x="3848696" y="5915918"/>
            <a:ext cx="1446609" cy="267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1300">
                <a:solidFill>
                  <a:srgbClr val="515151"/>
                </a:solidFill>
                <a:latin typeface="Helvetica" charset="0"/>
                <a:cs typeface="Helvetica" charset="0"/>
                <a:sym typeface="Helvetica" charset="0"/>
              </a:rPr>
              <a:t>Tropp, Table 5.3</a:t>
            </a:r>
          </a:p>
        </p:txBody>
      </p:sp>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718" y="1972345"/>
            <a:ext cx="3446859" cy="2680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399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09" y="1178719"/>
            <a:ext cx="4723805" cy="47327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39942" name="Rectangle 6"/>
          <p:cNvSpPr>
            <a:spLocks/>
          </p:cNvSpPr>
          <p:nvPr/>
        </p:nvSpPr>
        <p:spPr bwMode="auto">
          <a:xfrm>
            <a:off x="7215187" y="4661297"/>
            <a:ext cx="1777008" cy="267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1300">
                <a:solidFill>
                  <a:srgbClr val="515151"/>
                </a:solidFill>
                <a:latin typeface="Helvetica" charset="0"/>
                <a:cs typeface="Helvetica" charset="0"/>
                <a:sym typeface="Helvetica" charset="0"/>
              </a:rPr>
              <a:t>New England BioLabs</a:t>
            </a:r>
          </a:p>
        </p:txBody>
      </p:sp>
    </p:spTree>
    <p:extLst>
      <p:ext uri="{BB962C8B-B14F-4D97-AF65-F5344CB8AC3E}">
        <p14:creationId xmlns:p14="http://schemas.microsoft.com/office/powerpoint/2010/main" val="203158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6728"/>
            <a:ext cx="8229600" cy="1143000"/>
          </a:xfrm>
        </p:spPr>
        <p:txBody>
          <a:bodyPr>
            <a:noAutofit/>
          </a:bodyPr>
          <a:lstStyle/>
          <a:p>
            <a:r>
              <a:rPr lang="en-US" sz="3200" dirty="0" smtClean="0"/>
              <a:t>If my DNA is a random string of letters (AGCTs), how often should I expect to cut with … </a:t>
            </a:r>
            <a:endParaRPr lang="en-US" sz="3200" dirty="0"/>
          </a:p>
        </p:txBody>
      </p:sp>
      <p:sp>
        <p:nvSpPr>
          <p:cNvPr id="3" name="Content Placeholder 2"/>
          <p:cNvSpPr>
            <a:spLocks noGrp="1"/>
          </p:cNvSpPr>
          <p:nvPr>
            <p:ph idx="1"/>
          </p:nvPr>
        </p:nvSpPr>
        <p:spPr>
          <a:xfrm>
            <a:off x="363705" y="2535116"/>
            <a:ext cx="8229600" cy="2747161"/>
          </a:xfrm>
        </p:spPr>
        <p:txBody>
          <a:bodyPr/>
          <a:lstStyle/>
          <a:p>
            <a:r>
              <a:rPr lang="en-US" dirty="0" err="1" smtClean="0"/>
              <a:t>MboI</a:t>
            </a:r>
            <a:r>
              <a:rPr lang="en-US" dirty="0" smtClean="0"/>
              <a:t> enzyme that recognizes GATC? </a:t>
            </a:r>
          </a:p>
          <a:p>
            <a:r>
              <a:rPr lang="en-US" dirty="0" err="1" smtClean="0"/>
              <a:t>AluI</a:t>
            </a:r>
            <a:r>
              <a:rPr lang="en-US" dirty="0" smtClean="0"/>
              <a:t> enzyme that recognizes AGCT?</a:t>
            </a:r>
          </a:p>
          <a:p>
            <a:r>
              <a:rPr lang="en-US" dirty="0" err="1" smtClean="0"/>
              <a:t>EcoRV</a:t>
            </a:r>
            <a:r>
              <a:rPr lang="en-US" dirty="0" smtClean="0"/>
              <a:t> enzyme that recognizes GATATC?</a:t>
            </a:r>
          </a:p>
          <a:p>
            <a:r>
              <a:rPr lang="en-US" dirty="0" err="1" smtClean="0"/>
              <a:t>NotI</a:t>
            </a:r>
            <a:r>
              <a:rPr lang="en-US" dirty="0" smtClean="0"/>
              <a:t> enzyme that recognizes GCGGCCGC?</a:t>
            </a:r>
            <a:endParaRPr lang="en-US" dirty="0"/>
          </a:p>
        </p:txBody>
      </p:sp>
      <p:sp>
        <p:nvSpPr>
          <p:cNvPr id="4" name="TextBox 3"/>
          <p:cNvSpPr txBox="1"/>
          <p:nvPr/>
        </p:nvSpPr>
        <p:spPr>
          <a:xfrm>
            <a:off x="1675119" y="1441329"/>
            <a:ext cx="5869703" cy="369332"/>
          </a:xfrm>
          <a:prstGeom prst="rect">
            <a:avLst/>
          </a:prstGeom>
          <a:noFill/>
        </p:spPr>
        <p:txBody>
          <a:bodyPr wrap="none" rtlCol="0">
            <a:spAutoFit/>
          </a:bodyPr>
          <a:lstStyle/>
          <a:p>
            <a:r>
              <a:rPr lang="en-US" dirty="0" smtClean="0"/>
              <a:t>(NOTE:  Each nucleotide is as likely as the other </a:t>
            </a:r>
            <a:r>
              <a:rPr lang="en-US" dirty="0" smtClean="0">
                <a:sym typeface="Wingdings"/>
              </a:rPr>
              <a:t> ¼ chance</a:t>
            </a:r>
            <a:r>
              <a:rPr lang="en-US" dirty="0" smtClean="0"/>
              <a:t>)</a:t>
            </a:r>
            <a:endParaRPr lang="en-US" dirty="0"/>
          </a:p>
        </p:txBody>
      </p:sp>
    </p:spTree>
    <p:extLst>
      <p:ext uri="{BB962C8B-B14F-4D97-AF65-F5344CB8AC3E}">
        <p14:creationId xmlns:p14="http://schemas.microsoft.com/office/powerpoint/2010/main" val="2443460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p:cNvSpPr>
          <p:nvPr/>
        </p:nvSpPr>
        <p:spPr bwMode="auto">
          <a:xfrm>
            <a:off x="109388" y="71437"/>
            <a:ext cx="8929688"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a:latin typeface="Arial" charset="0"/>
                <a:cs typeface="Arial" charset="0"/>
                <a:sym typeface="Arial" charset="0"/>
              </a:rPr>
              <a:t>Blunt and sticky ends</a:t>
            </a:r>
          </a:p>
        </p:txBody>
      </p:sp>
      <p:sp>
        <p:nvSpPr>
          <p:cNvPr id="43010" name="Rectangle 2"/>
          <p:cNvSpPr>
            <a:spLocks/>
          </p:cNvSpPr>
          <p:nvPr/>
        </p:nvSpPr>
        <p:spPr bwMode="auto">
          <a:xfrm>
            <a:off x="3723680" y="5027414"/>
            <a:ext cx="1509117" cy="678656"/>
          </a:xfrm>
          <a:prstGeom prst="rect">
            <a:avLst/>
          </a:prstGeom>
          <a:solidFill>
            <a:schemeClr val="accent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p>
        </p:txBody>
      </p:sp>
      <p:sp>
        <p:nvSpPr>
          <p:cNvPr id="43011" name="Rectangle 3"/>
          <p:cNvSpPr>
            <a:spLocks/>
          </p:cNvSpPr>
          <p:nvPr/>
        </p:nvSpPr>
        <p:spPr bwMode="auto">
          <a:xfrm rot="-5400000">
            <a:off x="-954919" y="3629360"/>
            <a:ext cx="2213447" cy="267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r"/>
            <a:r>
              <a:rPr lang="en-US" sz="1300">
                <a:solidFill>
                  <a:srgbClr val="515151"/>
                </a:solidFill>
                <a:latin typeface="Helvetica" charset="0"/>
                <a:cs typeface="Helvetica" charset="0"/>
                <a:sym typeface="Helvetica" charset="0"/>
              </a:rPr>
              <a:t>McGraw-Hill Companies</a:t>
            </a:r>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07" y="1062633"/>
            <a:ext cx="5517431" cy="47327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43013" name="Rectangle 5"/>
          <p:cNvSpPr>
            <a:spLocks/>
          </p:cNvSpPr>
          <p:nvPr/>
        </p:nvSpPr>
        <p:spPr bwMode="auto">
          <a:xfrm>
            <a:off x="294680" y="732235"/>
            <a:ext cx="6134695" cy="678656"/>
          </a:xfrm>
          <a:prstGeom prst="rect">
            <a:avLst/>
          </a:prstGeom>
          <a:solidFill>
            <a:srgbClr val="FFFFFF"/>
          </a:solidFill>
          <a:ln>
            <a:noFill/>
          </a:ln>
        </p:spPr>
        <p:txBody>
          <a:bodyPr lIns="0" tIns="0" rIns="0" bIns="0"/>
          <a:lstStyle/>
          <a:p>
            <a:endParaRPr lang="en-US"/>
          </a:p>
        </p:txBody>
      </p:sp>
      <p:sp>
        <p:nvSpPr>
          <p:cNvPr id="43014" name="Rectangle 6"/>
          <p:cNvSpPr>
            <a:spLocks/>
          </p:cNvSpPr>
          <p:nvPr/>
        </p:nvSpPr>
        <p:spPr bwMode="auto">
          <a:xfrm>
            <a:off x="6259711" y="1811690"/>
            <a:ext cx="2070090" cy="3949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120000"/>
              </a:lnSpc>
              <a:spcBef>
                <a:spcPts val="1266"/>
              </a:spcBef>
            </a:pPr>
            <a:r>
              <a:rPr lang="en-US" sz="2200">
                <a:solidFill>
                  <a:srgbClr val="515151"/>
                </a:solidFill>
                <a:latin typeface="Arial" charset="0"/>
                <a:cs typeface="Arial" charset="0"/>
                <a:sym typeface="Arial" charset="0"/>
              </a:rPr>
              <a:t>Blunt ends: RsaI</a:t>
            </a:r>
          </a:p>
        </p:txBody>
      </p:sp>
      <p:sp>
        <p:nvSpPr>
          <p:cNvPr id="43015" name="Rectangle 7"/>
          <p:cNvSpPr>
            <a:spLocks/>
          </p:cNvSpPr>
          <p:nvPr/>
        </p:nvSpPr>
        <p:spPr bwMode="auto">
          <a:xfrm>
            <a:off x="294679" y="2580679"/>
            <a:ext cx="2643188" cy="500063"/>
          </a:xfrm>
          <a:prstGeom prst="rect">
            <a:avLst/>
          </a:prstGeom>
          <a:solidFill>
            <a:srgbClr val="FFFFFF"/>
          </a:solidFill>
          <a:ln>
            <a:noFill/>
          </a:ln>
        </p:spPr>
        <p:txBody>
          <a:bodyPr lIns="0" tIns="0" rIns="0" bIns="0"/>
          <a:lstStyle/>
          <a:p>
            <a:endParaRPr lang="en-US"/>
          </a:p>
        </p:txBody>
      </p:sp>
      <p:sp>
        <p:nvSpPr>
          <p:cNvPr id="43016" name="Rectangle 8"/>
          <p:cNvSpPr>
            <a:spLocks/>
          </p:cNvSpPr>
          <p:nvPr/>
        </p:nvSpPr>
        <p:spPr bwMode="auto">
          <a:xfrm>
            <a:off x="294679" y="4196953"/>
            <a:ext cx="2643188" cy="500063"/>
          </a:xfrm>
          <a:prstGeom prst="rect">
            <a:avLst/>
          </a:prstGeom>
          <a:solidFill>
            <a:srgbClr val="FFFFFF"/>
          </a:solidFill>
          <a:ln>
            <a:noFill/>
          </a:ln>
        </p:spPr>
        <p:txBody>
          <a:bodyPr lIns="0" tIns="0" rIns="0" bIns="0"/>
          <a:lstStyle/>
          <a:p>
            <a:endParaRPr lang="en-US"/>
          </a:p>
        </p:txBody>
      </p:sp>
      <p:sp>
        <p:nvSpPr>
          <p:cNvPr id="43017" name="Rectangle 9"/>
          <p:cNvSpPr>
            <a:spLocks/>
          </p:cNvSpPr>
          <p:nvPr/>
        </p:nvSpPr>
        <p:spPr bwMode="auto">
          <a:xfrm>
            <a:off x="6259711" y="3429000"/>
            <a:ext cx="2884289" cy="392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nSpc>
                <a:spcPct val="120000"/>
              </a:lnSpc>
              <a:spcBef>
                <a:spcPts val="1266"/>
              </a:spcBef>
            </a:pPr>
            <a:r>
              <a:rPr lang="en-US" sz="2200">
                <a:solidFill>
                  <a:srgbClr val="515151"/>
                </a:solidFill>
                <a:latin typeface="Arial" charset="0"/>
                <a:cs typeface="Arial" charset="0"/>
                <a:sym typeface="Arial" charset="0"/>
              </a:rPr>
              <a:t>5</a:t>
            </a:r>
            <a:r>
              <a:rPr lang="ja-JP" altLang="en-US" sz="2200">
                <a:solidFill>
                  <a:srgbClr val="515151"/>
                </a:solidFill>
                <a:latin typeface="Arial" charset="0"/>
                <a:cs typeface="Arial" charset="0"/>
                <a:sym typeface="Arial" charset="0"/>
              </a:rPr>
              <a:t>’</a:t>
            </a:r>
            <a:r>
              <a:rPr lang="en-US" altLang="ja-JP" sz="2200">
                <a:solidFill>
                  <a:srgbClr val="515151"/>
                </a:solidFill>
                <a:latin typeface="Arial" charset="0"/>
                <a:cs typeface="Arial" charset="0"/>
                <a:sym typeface="Arial" charset="0"/>
              </a:rPr>
              <a:t> sticky ends: EcoRI</a:t>
            </a:r>
            <a:endParaRPr lang="en-US" sz="2200">
              <a:solidFill>
                <a:srgbClr val="515151"/>
              </a:solidFill>
              <a:latin typeface="Arial" charset="0"/>
              <a:cs typeface="Arial" charset="0"/>
              <a:sym typeface="Arial" charset="0"/>
            </a:endParaRPr>
          </a:p>
        </p:txBody>
      </p:sp>
      <p:sp>
        <p:nvSpPr>
          <p:cNvPr id="43018" name="Rectangle 10"/>
          <p:cNvSpPr>
            <a:spLocks/>
          </p:cNvSpPr>
          <p:nvPr/>
        </p:nvSpPr>
        <p:spPr bwMode="auto">
          <a:xfrm>
            <a:off x="6259711" y="5045274"/>
            <a:ext cx="2531566" cy="392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120000"/>
              </a:lnSpc>
              <a:spcBef>
                <a:spcPts val="1266"/>
              </a:spcBef>
            </a:pPr>
            <a:r>
              <a:rPr lang="en-US" sz="2200">
                <a:solidFill>
                  <a:srgbClr val="515151"/>
                </a:solidFill>
                <a:latin typeface="Arial" charset="0"/>
                <a:cs typeface="Arial" charset="0"/>
                <a:sym typeface="Arial" charset="0"/>
              </a:rPr>
              <a:t>3</a:t>
            </a:r>
            <a:r>
              <a:rPr lang="ja-JP" altLang="en-US" sz="2200">
                <a:solidFill>
                  <a:srgbClr val="515151"/>
                </a:solidFill>
                <a:latin typeface="Arial" charset="0"/>
                <a:cs typeface="Arial" charset="0"/>
                <a:sym typeface="Arial" charset="0"/>
              </a:rPr>
              <a:t>’</a:t>
            </a:r>
            <a:r>
              <a:rPr lang="en-US" altLang="ja-JP" sz="2200">
                <a:solidFill>
                  <a:srgbClr val="515151"/>
                </a:solidFill>
                <a:latin typeface="Arial" charset="0"/>
                <a:cs typeface="Arial" charset="0"/>
                <a:sym typeface="Arial" charset="0"/>
              </a:rPr>
              <a:t> sticky ends: KpnI</a:t>
            </a:r>
            <a:endParaRPr lang="en-US" sz="2200">
              <a:solidFill>
                <a:srgbClr val="515151"/>
              </a:solidFill>
              <a:latin typeface="Arial" charset="0"/>
              <a:cs typeface="Arial" charset="0"/>
              <a:sym typeface="Arial" charset="0"/>
            </a:endParaRPr>
          </a:p>
        </p:txBody>
      </p:sp>
      <p:sp>
        <p:nvSpPr>
          <p:cNvPr id="43019" name="Rectangle 11"/>
          <p:cNvSpPr>
            <a:spLocks/>
          </p:cNvSpPr>
          <p:nvPr/>
        </p:nvSpPr>
        <p:spPr bwMode="auto">
          <a:xfrm>
            <a:off x="2035969" y="1276945"/>
            <a:ext cx="437555" cy="508992"/>
          </a:xfrm>
          <a:prstGeom prst="rect">
            <a:avLst/>
          </a:prstGeom>
          <a:solidFill>
            <a:srgbClr val="FFFFFF"/>
          </a:solidFill>
          <a:ln>
            <a:noFill/>
          </a:ln>
        </p:spPr>
        <p:txBody>
          <a:bodyPr lIns="0" tIns="0" rIns="0" bIns="0"/>
          <a:lstStyle/>
          <a:p>
            <a:endParaRPr lang="en-US"/>
          </a:p>
        </p:txBody>
      </p:sp>
      <p:sp>
        <p:nvSpPr>
          <p:cNvPr id="43020" name="Rectangle 12"/>
          <p:cNvSpPr>
            <a:spLocks/>
          </p:cNvSpPr>
          <p:nvPr/>
        </p:nvSpPr>
        <p:spPr bwMode="auto">
          <a:xfrm>
            <a:off x="2035969" y="1375172"/>
            <a:ext cx="1250156" cy="267891"/>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4033048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p:cNvSpPr>
          <p:nvPr/>
        </p:nvSpPr>
        <p:spPr bwMode="auto">
          <a:xfrm>
            <a:off x="107156" y="71437"/>
            <a:ext cx="8938617"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a:latin typeface="Arial" charset="0"/>
                <a:cs typeface="Arial" charset="0"/>
                <a:sym typeface="Arial" charset="0"/>
              </a:rPr>
              <a:t>Ligation</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07" y="1473399"/>
            <a:ext cx="5726163" cy="4250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44035" name="Rectangle 3"/>
          <p:cNvSpPr>
            <a:spLocks/>
          </p:cNvSpPr>
          <p:nvPr/>
        </p:nvSpPr>
        <p:spPr bwMode="auto">
          <a:xfrm>
            <a:off x="4929187" y="1830586"/>
            <a:ext cx="3268266" cy="392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2200">
                <a:solidFill>
                  <a:srgbClr val="515151"/>
                </a:solidFill>
                <a:latin typeface="Arial" charset="0"/>
                <a:cs typeface="Arial" charset="0"/>
                <a:sym typeface="Arial" charset="0"/>
              </a:rPr>
              <a:t>DNA with sticky ends</a:t>
            </a:r>
          </a:p>
        </p:txBody>
      </p:sp>
      <p:sp>
        <p:nvSpPr>
          <p:cNvPr id="44036" name="Rectangle 4"/>
          <p:cNvSpPr>
            <a:spLocks/>
          </p:cNvSpPr>
          <p:nvPr/>
        </p:nvSpPr>
        <p:spPr bwMode="auto">
          <a:xfrm>
            <a:off x="4929187" y="3411141"/>
            <a:ext cx="4205883" cy="392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2200">
                <a:solidFill>
                  <a:srgbClr val="515151"/>
                </a:solidFill>
                <a:latin typeface="Arial" charset="0"/>
                <a:cs typeface="Arial" charset="0"/>
                <a:sym typeface="Arial" charset="0"/>
              </a:rPr>
              <a:t>DNA ligase aligns the ends...</a:t>
            </a:r>
          </a:p>
        </p:txBody>
      </p:sp>
      <p:sp>
        <p:nvSpPr>
          <p:cNvPr id="44037" name="Rectangle 5"/>
          <p:cNvSpPr>
            <a:spLocks/>
          </p:cNvSpPr>
          <p:nvPr/>
        </p:nvSpPr>
        <p:spPr bwMode="auto">
          <a:xfrm rot="10800000">
            <a:off x="151805" y="1107281"/>
            <a:ext cx="267891" cy="4339828"/>
          </a:xfrm>
          <a:prstGeom prst="rect">
            <a:avLst/>
          </a:prstGeom>
          <a:solidFill>
            <a:srgbClr val="FFFFFF"/>
          </a:solidFill>
          <a:ln>
            <a:noFill/>
          </a:ln>
        </p:spPr>
        <p:txBody>
          <a:bodyPr lIns="0" tIns="0" rIns="0" bIns="0"/>
          <a:lstStyle/>
          <a:p>
            <a:endParaRPr lang="en-US"/>
          </a:p>
        </p:txBody>
      </p:sp>
      <p:sp>
        <p:nvSpPr>
          <p:cNvPr id="44038" name="Rectangle 6"/>
          <p:cNvSpPr>
            <a:spLocks/>
          </p:cNvSpPr>
          <p:nvPr/>
        </p:nvSpPr>
        <p:spPr bwMode="auto">
          <a:xfrm>
            <a:off x="4929187" y="5018485"/>
            <a:ext cx="4063008" cy="392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2200">
                <a:solidFill>
                  <a:srgbClr val="515151"/>
                </a:solidFill>
                <a:latin typeface="Arial" charset="0"/>
                <a:cs typeface="Arial" charset="0"/>
                <a:sym typeface="Arial" charset="0"/>
              </a:rPr>
              <a:t>...makes new covalent bonds</a:t>
            </a:r>
          </a:p>
        </p:txBody>
      </p:sp>
      <p:sp>
        <p:nvSpPr>
          <p:cNvPr id="44039" name="Line 7"/>
          <p:cNvSpPr>
            <a:spLocks noChangeShapeType="1"/>
          </p:cNvSpPr>
          <p:nvPr/>
        </p:nvSpPr>
        <p:spPr bwMode="auto">
          <a:xfrm rot="10800000" flipH="1">
            <a:off x="6581180" y="2515940"/>
            <a:ext cx="0" cy="591592"/>
          </a:xfrm>
          <a:prstGeom prst="line">
            <a:avLst/>
          </a:prstGeom>
          <a:noFill/>
          <a:ln w="38100">
            <a:solidFill>
              <a:srgbClr val="4D74DA"/>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44040" name="Line 8"/>
          <p:cNvSpPr>
            <a:spLocks noChangeShapeType="1"/>
          </p:cNvSpPr>
          <p:nvPr/>
        </p:nvSpPr>
        <p:spPr bwMode="auto">
          <a:xfrm rot="10800000" flipH="1">
            <a:off x="6581180" y="4150073"/>
            <a:ext cx="0" cy="591592"/>
          </a:xfrm>
          <a:prstGeom prst="line">
            <a:avLst/>
          </a:prstGeom>
          <a:noFill/>
          <a:ln w="38100">
            <a:solidFill>
              <a:srgbClr val="4D74DA"/>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44041" name="Rectangle 9"/>
          <p:cNvSpPr>
            <a:spLocks/>
          </p:cNvSpPr>
          <p:nvPr/>
        </p:nvSpPr>
        <p:spPr bwMode="auto">
          <a:xfrm rot="-5400000">
            <a:off x="-1490700" y="3495415"/>
            <a:ext cx="3347517" cy="267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1300" dirty="0">
                <a:solidFill>
                  <a:srgbClr val="515151"/>
                </a:solidFill>
                <a:latin typeface="Helvetica" charset="0"/>
                <a:cs typeface="Helvetica" charset="0"/>
                <a:sym typeface="Helvetica" charset="0"/>
              </a:rPr>
              <a:t>New Zealand Biotechnology Learning Hub</a:t>
            </a:r>
          </a:p>
        </p:txBody>
      </p:sp>
    </p:spTree>
    <p:extLst>
      <p:ext uri="{BB962C8B-B14F-4D97-AF65-F5344CB8AC3E}">
        <p14:creationId xmlns:p14="http://schemas.microsoft.com/office/powerpoint/2010/main" val="657295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p:cNvSpPr>
          <p:nvPr/>
        </p:nvSpPr>
        <p:spPr bwMode="auto">
          <a:xfrm>
            <a:off x="2804007" y="1937268"/>
            <a:ext cx="4053992" cy="678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dirty="0" smtClean="0">
                <a:latin typeface="Arial Black" charset="0"/>
                <a:cs typeface="Arial Black" charset="0"/>
                <a:sym typeface="Arial Black" charset="0"/>
              </a:rPr>
              <a:t>Concentration</a:t>
            </a:r>
            <a:endParaRPr lang="en-US" sz="3400" dirty="0">
              <a:latin typeface="Arial Black" charset="0"/>
              <a:cs typeface="Arial Black" charset="0"/>
              <a:sym typeface="Arial Black" charset="0"/>
            </a:endParaRPr>
          </a:p>
        </p:txBody>
      </p:sp>
      <p:pic>
        <p:nvPicPr>
          <p:cNvPr id="17410" name="Picture 2" descr="Screen Shot 2014-01-27 at 12.54.1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641" y="3536157"/>
            <a:ext cx="4567535" cy="183393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1" name="Picture 1" descr="248175-medical-malpractic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50719" y="4393406"/>
            <a:ext cx="3144367" cy="2098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7412" name="Straight Connector 3"/>
          <p:cNvCxnSpPr>
            <a:cxnSpLocks noChangeShapeType="1"/>
          </p:cNvCxnSpPr>
          <p:nvPr/>
        </p:nvCxnSpPr>
        <p:spPr bwMode="auto">
          <a:xfrm>
            <a:off x="1518047" y="4822031"/>
            <a:ext cx="3429000" cy="0"/>
          </a:xfrm>
          <a:prstGeom prst="line">
            <a:avLst/>
          </a:prstGeom>
          <a:noFill/>
          <a:ln w="25400">
            <a:solidFill>
              <a:srgbClr val="FF0000"/>
            </a:solidFill>
            <a:round/>
            <a:headEnd/>
            <a:tailEnd/>
          </a:ln>
        </p:spPr>
      </p:cxnSp>
      <p:cxnSp>
        <p:nvCxnSpPr>
          <p:cNvPr id="17413" name="Straight Connector 8"/>
          <p:cNvCxnSpPr>
            <a:cxnSpLocks noChangeShapeType="1"/>
          </p:cNvCxnSpPr>
          <p:nvPr/>
        </p:nvCxnSpPr>
        <p:spPr bwMode="auto">
          <a:xfrm>
            <a:off x="1518047" y="4982766"/>
            <a:ext cx="3429000" cy="0"/>
          </a:xfrm>
          <a:prstGeom prst="line">
            <a:avLst/>
          </a:prstGeom>
          <a:noFill/>
          <a:ln w="25400">
            <a:solidFill>
              <a:srgbClr val="FF0000"/>
            </a:solidFill>
            <a:round/>
            <a:headEnd/>
            <a:tailEnd/>
          </a:ln>
        </p:spPr>
      </p:cxnSp>
    </p:spTree>
    <p:extLst>
      <p:ext uri="{BB962C8B-B14F-4D97-AF65-F5344CB8AC3E}">
        <p14:creationId xmlns:p14="http://schemas.microsoft.com/office/powerpoint/2010/main" val="977786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p:cNvSpPr>
          <p:nvPr/>
        </p:nvSpPr>
        <p:spPr bwMode="auto">
          <a:xfrm>
            <a:off x="1895326" y="2361902"/>
            <a:ext cx="5348883" cy="678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a:latin typeface="Arial Black" charset="0"/>
                <a:cs typeface="Arial Black" charset="0"/>
                <a:sym typeface="Arial Black" charset="0"/>
              </a:rPr>
              <a:t>Gel electrophoresis</a:t>
            </a:r>
          </a:p>
        </p:txBody>
      </p:sp>
    </p:spTree>
    <p:extLst>
      <p:ext uri="{BB962C8B-B14F-4D97-AF65-F5344CB8AC3E}">
        <p14:creationId xmlns:p14="http://schemas.microsoft.com/office/powerpoint/2010/main" val="3475603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p:cNvSpPr>
          <p:nvPr/>
        </p:nvSpPr>
        <p:spPr bwMode="auto">
          <a:xfrm>
            <a:off x="2386814" y="71437"/>
            <a:ext cx="4830961"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dirty="0">
                <a:latin typeface="Arial" charset="0"/>
                <a:cs typeface="Arial" charset="0"/>
                <a:sym typeface="Arial" charset="0"/>
              </a:rPr>
              <a:t>DNA gel electrophoresis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42" y="1829470"/>
            <a:ext cx="8349258" cy="34569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49156" name="Rectangle 4"/>
          <p:cNvSpPr>
            <a:spLocks/>
          </p:cNvSpPr>
          <p:nvPr/>
        </p:nvSpPr>
        <p:spPr bwMode="auto">
          <a:xfrm>
            <a:off x="2518172" y="5513710"/>
            <a:ext cx="873198" cy="3847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lgn="l"/>
            <a:r>
              <a:rPr lang="en-US" sz="2500">
                <a:solidFill>
                  <a:srgbClr val="515151"/>
                </a:solidFill>
                <a:latin typeface="Arial" charset="0"/>
                <a:cs typeface="Arial" charset="0"/>
                <a:sym typeface="Arial" charset="0"/>
              </a:rPr>
              <a:t>gel rig</a:t>
            </a:r>
          </a:p>
        </p:txBody>
      </p:sp>
      <p:sp>
        <p:nvSpPr>
          <p:cNvPr id="49157" name="Rectangle 5"/>
          <p:cNvSpPr>
            <a:spLocks/>
          </p:cNvSpPr>
          <p:nvPr/>
        </p:nvSpPr>
        <p:spPr bwMode="auto">
          <a:xfrm>
            <a:off x="4964906" y="5487293"/>
            <a:ext cx="3821906" cy="4375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2500">
                <a:solidFill>
                  <a:srgbClr val="515151"/>
                </a:solidFill>
                <a:latin typeface="Arial" charset="0"/>
                <a:cs typeface="Arial" charset="0"/>
                <a:sym typeface="Arial" charset="0"/>
              </a:rPr>
              <a:t>separation of DNA by size</a:t>
            </a:r>
          </a:p>
        </p:txBody>
      </p:sp>
      <p:sp>
        <p:nvSpPr>
          <p:cNvPr id="49158" name="Rectangle 6"/>
          <p:cNvSpPr>
            <a:spLocks/>
          </p:cNvSpPr>
          <p:nvPr/>
        </p:nvSpPr>
        <p:spPr bwMode="auto">
          <a:xfrm>
            <a:off x="3018235" y="1192778"/>
            <a:ext cx="1514775" cy="4272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en-US" sz="1700">
                <a:solidFill>
                  <a:srgbClr val="515151"/>
                </a:solidFill>
                <a:latin typeface="Arial" charset="0"/>
                <a:cs typeface="Arial" charset="0"/>
                <a:sym typeface="Arial" charset="0"/>
              </a:rPr>
              <a:t>samples placed</a:t>
            </a:r>
          </a:p>
          <a:p>
            <a:pPr>
              <a:lnSpc>
                <a:spcPct val="80000"/>
              </a:lnSpc>
            </a:pPr>
            <a:r>
              <a:rPr lang="en-US" sz="1700">
                <a:solidFill>
                  <a:srgbClr val="515151"/>
                </a:solidFill>
                <a:latin typeface="Arial" charset="0"/>
                <a:cs typeface="Arial" charset="0"/>
                <a:sym typeface="Arial" charset="0"/>
              </a:rPr>
              <a:t>in wells in gel</a:t>
            </a:r>
          </a:p>
        </p:txBody>
      </p:sp>
      <p:sp>
        <p:nvSpPr>
          <p:cNvPr id="49159" name="Line 7"/>
          <p:cNvSpPr>
            <a:spLocks noChangeShapeType="1"/>
          </p:cNvSpPr>
          <p:nvPr/>
        </p:nvSpPr>
        <p:spPr bwMode="auto">
          <a:xfrm rot="10800000" flipH="1">
            <a:off x="3226966" y="1741289"/>
            <a:ext cx="370582" cy="1179835"/>
          </a:xfrm>
          <a:prstGeom prst="line">
            <a:avLst/>
          </a:prstGeom>
          <a:noFill/>
          <a:ln w="38100">
            <a:solidFill>
              <a:srgbClr val="515151"/>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49160" name="Rectangle 8"/>
          <p:cNvSpPr>
            <a:spLocks/>
          </p:cNvSpPr>
          <p:nvPr/>
        </p:nvSpPr>
        <p:spPr bwMode="auto">
          <a:xfrm>
            <a:off x="589359" y="1451739"/>
            <a:ext cx="787832" cy="4272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en-US" sz="1700">
                <a:solidFill>
                  <a:srgbClr val="515151"/>
                </a:solidFill>
                <a:latin typeface="Arial" charset="0"/>
                <a:cs typeface="Arial" charset="0"/>
                <a:sym typeface="Arial" charset="0"/>
              </a:rPr>
              <a:t>gel of</a:t>
            </a:r>
          </a:p>
          <a:p>
            <a:pPr>
              <a:lnSpc>
                <a:spcPct val="80000"/>
              </a:lnSpc>
            </a:pPr>
            <a:r>
              <a:rPr lang="en-US" sz="1700">
                <a:solidFill>
                  <a:srgbClr val="515151"/>
                </a:solidFill>
                <a:latin typeface="Arial" charset="0"/>
                <a:cs typeface="Arial" charset="0"/>
                <a:sym typeface="Arial" charset="0"/>
              </a:rPr>
              <a:t>agarose</a:t>
            </a:r>
          </a:p>
        </p:txBody>
      </p:sp>
      <p:sp>
        <p:nvSpPr>
          <p:cNvPr id="49161" name="Line 9"/>
          <p:cNvSpPr>
            <a:spLocks noChangeShapeType="1"/>
          </p:cNvSpPr>
          <p:nvPr/>
        </p:nvSpPr>
        <p:spPr bwMode="auto">
          <a:xfrm rot="10800000">
            <a:off x="1246808" y="1985740"/>
            <a:ext cx="863947" cy="1484561"/>
          </a:xfrm>
          <a:prstGeom prst="line">
            <a:avLst/>
          </a:prstGeom>
          <a:noFill/>
          <a:ln w="38100">
            <a:solidFill>
              <a:srgbClr val="515151"/>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49163" name="Rectangle 11"/>
          <p:cNvSpPr>
            <a:spLocks/>
          </p:cNvSpPr>
          <p:nvPr/>
        </p:nvSpPr>
        <p:spPr bwMode="auto">
          <a:xfrm rot="-5400000">
            <a:off x="-785254" y="3423977"/>
            <a:ext cx="2249165" cy="267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1300">
                <a:solidFill>
                  <a:srgbClr val="515151"/>
                </a:solidFill>
                <a:latin typeface="Helvetica" charset="0"/>
                <a:cs typeface="Helvetica" charset="0"/>
                <a:sym typeface="Helvetica" charset="0"/>
              </a:rPr>
              <a:t>Craig et al, Figure 16.35</a:t>
            </a:r>
          </a:p>
        </p:txBody>
      </p:sp>
    </p:spTree>
    <p:extLst>
      <p:ext uri="{BB962C8B-B14F-4D97-AF65-F5344CB8AC3E}">
        <p14:creationId xmlns:p14="http://schemas.microsoft.com/office/powerpoint/2010/main" val="705472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Bustamante.Electrophoresis.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660949" y="3330377"/>
            <a:ext cx="4064000" cy="3048000"/>
          </a:xfrm>
          <a:prstGeom prst="rect">
            <a:avLst/>
          </a:prstGeom>
        </p:spPr>
      </p:pic>
      <p:sp>
        <p:nvSpPr>
          <p:cNvPr id="5" name="TextBox 4"/>
          <p:cNvSpPr txBox="1"/>
          <p:nvPr/>
        </p:nvSpPr>
        <p:spPr>
          <a:xfrm>
            <a:off x="1305214" y="6443167"/>
            <a:ext cx="2853215" cy="369332"/>
          </a:xfrm>
          <a:prstGeom prst="rect">
            <a:avLst/>
          </a:prstGeom>
          <a:noFill/>
        </p:spPr>
        <p:txBody>
          <a:bodyPr wrap="none" rtlCol="0">
            <a:spAutoFit/>
          </a:bodyPr>
          <a:lstStyle/>
          <a:p>
            <a:r>
              <a:rPr lang="en-US" dirty="0" smtClean="0"/>
              <a:t>Carlos Bustamante, Berkeley</a:t>
            </a:r>
            <a:endParaRPr lang="en-US" dirty="0"/>
          </a:p>
        </p:txBody>
      </p:sp>
      <p:cxnSp>
        <p:nvCxnSpPr>
          <p:cNvPr id="8" name="Straight Arrow Connector 7"/>
          <p:cNvCxnSpPr/>
          <p:nvPr/>
        </p:nvCxnSpPr>
        <p:spPr>
          <a:xfrm>
            <a:off x="819954" y="2604550"/>
            <a:ext cx="3723569"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a:off x="1066625" y="3173293"/>
            <a:ext cx="3304475"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2052515" y="2837424"/>
            <a:ext cx="1334658" cy="369332"/>
          </a:xfrm>
          <a:prstGeom prst="rect">
            <a:avLst/>
          </a:prstGeom>
          <a:noFill/>
        </p:spPr>
        <p:txBody>
          <a:bodyPr wrap="none" rtlCol="0">
            <a:spAutoFit/>
          </a:bodyPr>
          <a:lstStyle/>
          <a:p>
            <a:pPr algn="ctr"/>
            <a:r>
              <a:rPr lang="en-US" dirty="0" smtClean="0"/>
              <a:t>Electric field</a:t>
            </a:r>
          </a:p>
        </p:txBody>
      </p:sp>
      <p:pic>
        <p:nvPicPr>
          <p:cNvPr id="13" name="Picture 12"/>
          <p:cNvPicPr>
            <a:picLocks noChangeAspect="1"/>
          </p:cNvPicPr>
          <p:nvPr/>
        </p:nvPicPr>
        <p:blipFill>
          <a:blip r:embed="rId5"/>
          <a:stretch>
            <a:fillRect/>
          </a:stretch>
        </p:blipFill>
        <p:spPr>
          <a:xfrm>
            <a:off x="794036" y="1155382"/>
            <a:ext cx="3771900" cy="1790700"/>
          </a:xfrm>
          <a:prstGeom prst="rect">
            <a:avLst/>
          </a:prstGeom>
        </p:spPr>
      </p:pic>
      <p:sp>
        <p:nvSpPr>
          <p:cNvPr id="14" name="Rectangle 2"/>
          <p:cNvSpPr txBox="1">
            <a:spLocks noChangeArrowheads="1"/>
          </p:cNvSpPr>
          <p:nvPr/>
        </p:nvSpPr>
        <p:spPr>
          <a:xfrm>
            <a:off x="0" y="77172"/>
            <a:ext cx="9144000" cy="1143000"/>
          </a:xfrm>
          <a:prstGeom prst="rect">
            <a:avLst/>
          </a:prstGeom>
        </p:spPr>
        <p:txBody>
          <a:bodyPr vert="horz" lIns="91440" tIns="45720" rIns="91440" bIns="45720" rtlCol="0" anchor="ctr">
            <a:normAutofit fontScale="92500" lnSpcReduction="10000"/>
          </a:bodyPr>
          <a:lstStyle/>
          <a:p>
            <a:pPr lvl="0" algn="ctr">
              <a:spcBef>
                <a:spcPct val="0"/>
              </a:spcBef>
              <a:defRPr/>
            </a:pPr>
            <a:r>
              <a:rPr lang="en-US" sz="4000" b="1" dirty="0" smtClean="0">
                <a:solidFill>
                  <a:srgbClr val="000000"/>
                </a:solidFill>
              </a:rPr>
              <a:t>Gel is a “sieve” that helps separate </a:t>
            </a:r>
          </a:p>
          <a:p>
            <a:pPr lvl="0" algn="ctr">
              <a:spcBef>
                <a:spcPct val="0"/>
              </a:spcBef>
              <a:defRPr/>
            </a:pPr>
            <a:r>
              <a:rPr lang="en-US" sz="4000" b="1" dirty="0" smtClean="0">
                <a:solidFill>
                  <a:srgbClr val="000000"/>
                </a:solidFill>
              </a:rPr>
              <a:t>long DNA from short DNA</a:t>
            </a:r>
            <a:endParaRPr lang="en-US" sz="4000" b="1" dirty="0">
              <a:solidFill>
                <a:srgbClr val="000000"/>
              </a:solidFill>
            </a:endParaRPr>
          </a:p>
        </p:txBody>
      </p:sp>
      <p:sp>
        <p:nvSpPr>
          <p:cNvPr id="16" name="Freeform 15"/>
          <p:cNvSpPr/>
          <p:nvPr/>
        </p:nvSpPr>
        <p:spPr>
          <a:xfrm>
            <a:off x="-142586" y="2045770"/>
            <a:ext cx="609054" cy="558780"/>
          </a:xfrm>
          <a:custGeom>
            <a:avLst/>
            <a:gdLst>
              <a:gd name="connsiteX0" fmla="*/ 375803 w 1023740"/>
              <a:gd name="connsiteY0" fmla="*/ 425453 h 1012881"/>
              <a:gd name="connsiteX1" fmla="*/ 505390 w 1023740"/>
              <a:gd name="connsiteY1" fmla="*/ 632781 h 1012881"/>
              <a:gd name="connsiteX2" fmla="*/ 686812 w 1023740"/>
              <a:gd name="connsiteY2" fmla="*/ 542075 h 1012881"/>
              <a:gd name="connsiteX3" fmla="*/ 725689 w 1023740"/>
              <a:gd name="connsiteY3" fmla="*/ 373621 h 1012881"/>
              <a:gd name="connsiteX4" fmla="*/ 622019 w 1023740"/>
              <a:gd name="connsiteY4" fmla="*/ 373621 h 1012881"/>
              <a:gd name="connsiteX5" fmla="*/ 440597 w 1023740"/>
              <a:gd name="connsiteY5" fmla="*/ 593907 h 1012881"/>
              <a:gd name="connsiteX6" fmla="*/ 181422 w 1023740"/>
              <a:gd name="connsiteY6" fmla="*/ 555033 h 1012881"/>
              <a:gd name="connsiteX7" fmla="*/ 207340 w 1023740"/>
              <a:gd name="connsiteY7" fmla="*/ 451369 h 1012881"/>
              <a:gd name="connsiteX8" fmla="*/ 272133 w 1023740"/>
              <a:gd name="connsiteY8" fmla="*/ 399537 h 1012881"/>
              <a:gd name="connsiteX9" fmla="*/ 311009 w 1023740"/>
              <a:gd name="connsiteY9" fmla="*/ 490243 h 1012881"/>
              <a:gd name="connsiteX10" fmla="*/ 311009 w 1023740"/>
              <a:gd name="connsiteY10" fmla="*/ 943772 h 1012881"/>
              <a:gd name="connsiteX11" fmla="*/ 492432 w 1023740"/>
              <a:gd name="connsiteY11" fmla="*/ 904898 h 1012881"/>
              <a:gd name="connsiteX12" fmla="*/ 492432 w 1023740"/>
              <a:gd name="connsiteY12" fmla="*/ 801234 h 1012881"/>
              <a:gd name="connsiteX13" fmla="*/ 414679 w 1023740"/>
              <a:gd name="connsiteY13" fmla="*/ 788276 h 1012881"/>
              <a:gd name="connsiteX14" fmla="*/ 298051 w 1023740"/>
              <a:gd name="connsiteY14" fmla="*/ 788276 h 1012881"/>
              <a:gd name="connsiteX15" fmla="*/ 142546 w 1023740"/>
              <a:gd name="connsiteY15" fmla="*/ 775318 h 1012881"/>
              <a:gd name="connsiteX16" fmla="*/ 142546 w 1023740"/>
              <a:gd name="connsiteY16" fmla="*/ 684612 h 1012881"/>
              <a:gd name="connsiteX17" fmla="*/ 246216 w 1023740"/>
              <a:gd name="connsiteY17" fmla="*/ 723486 h 1012881"/>
              <a:gd name="connsiteX18" fmla="*/ 311009 w 1023740"/>
              <a:gd name="connsiteY18" fmla="*/ 684612 h 1012881"/>
              <a:gd name="connsiteX19" fmla="*/ 414679 w 1023740"/>
              <a:gd name="connsiteY19" fmla="*/ 477285 h 1012881"/>
              <a:gd name="connsiteX20" fmla="*/ 622019 w 1023740"/>
              <a:gd name="connsiteY20" fmla="*/ 192210 h 1012881"/>
              <a:gd name="connsiteX21" fmla="*/ 764565 w 1023740"/>
              <a:gd name="connsiteY21" fmla="*/ 257000 h 1012881"/>
              <a:gd name="connsiteX22" fmla="*/ 829358 w 1023740"/>
              <a:gd name="connsiteY22" fmla="*/ 438411 h 1012881"/>
              <a:gd name="connsiteX23" fmla="*/ 816400 w 1023740"/>
              <a:gd name="connsiteY23" fmla="*/ 503201 h 1012881"/>
              <a:gd name="connsiteX24" fmla="*/ 725689 w 1023740"/>
              <a:gd name="connsiteY24" fmla="*/ 555033 h 1012881"/>
              <a:gd name="connsiteX25" fmla="*/ 544266 w 1023740"/>
              <a:gd name="connsiteY25" fmla="*/ 451369 h 1012881"/>
              <a:gd name="connsiteX26" fmla="*/ 440597 w 1023740"/>
              <a:gd name="connsiteY26" fmla="*/ 308832 h 1012881"/>
              <a:gd name="connsiteX27" fmla="*/ 233257 w 1023740"/>
              <a:gd name="connsiteY27" fmla="*/ 257000 h 1012881"/>
              <a:gd name="connsiteX28" fmla="*/ 168463 w 1023740"/>
              <a:gd name="connsiteY28" fmla="*/ 334748 h 1012881"/>
              <a:gd name="connsiteX29" fmla="*/ 90711 w 1023740"/>
              <a:gd name="connsiteY29" fmla="*/ 516159 h 1012881"/>
              <a:gd name="connsiteX30" fmla="*/ 168463 w 1023740"/>
              <a:gd name="connsiteY30" fmla="*/ 697570 h 1012881"/>
              <a:gd name="connsiteX31" fmla="*/ 518349 w 1023740"/>
              <a:gd name="connsiteY31" fmla="*/ 762360 h 1012881"/>
              <a:gd name="connsiteX32" fmla="*/ 570184 w 1023740"/>
              <a:gd name="connsiteY32" fmla="*/ 917856 h 1012881"/>
              <a:gd name="connsiteX33" fmla="*/ 583143 w 1023740"/>
              <a:gd name="connsiteY33" fmla="*/ 930814 h 1012881"/>
              <a:gd name="connsiteX34" fmla="*/ 764565 w 1023740"/>
              <a:gd name="connsiteY34" fmla="*/ 840108 h 1012881"/>
              <a:gd name="connsiteX35" fmla="*/ 544266 w 1023740"/>
              <a:gd name="connsiteY35" fmla="*/ 671655 h 1012881"/>
              <a:gd name="connsiteX36" fmla="*/ 375803 w 1023740"/>
              <a:gd name="connsiteY36" fmla="*/ 658697 h 1012881"/>
              <a:gd name="connsiteX37" fmla="*/ 531308 w 1023740"/>
              <a:gd name="connsiteY37" fmla="*/ 503201 h 1012881"/>
              <a:gd name="connsiteX38" fmla="*/ 751606 w 1023740"/>
              <a:gd name="connsiteY38" fmla="*/ 593907 h 1012881"/>
              <a:gd name="connsiteX39" fmla="*/ 945987 w 1023740"/>
              <a:gd name="connsiteY39" fmla="*/ 360663 h 1012881"/>
              <a:gd name="connsiteX40" fmla="*/ 868235 w 1023740"/>
              <a:gd name="connsiteY40" fmla="*/ 179252 h 1012881"/>
              <a:gd name="connsiteX41" fmla="*/ 920069 w 1023740"/>
              <a:gd name="connsiteY41" fmla="*/ 62630 h 1012881"/>
              <a:gd name="connsiteX42" fmla="*/ 1010781 w 1023740"/>
              <a:gd name="connsiteY42" fmla="*/ 555033 h 1012881"/>
              <a:gd name="connsiteX43" fmla="*/ 842317 w 1023740"/>
              <a:gd name="connsiteY43" fmla="*/ 593907 h 1012881"/>
              <a:gd name="connsiteX44" fmla="*/ 725689 w 1023740"/>
              <a:gd name="connsiteY44" fmla="*/ 684612 h 1012881"/>
              <a:gd name="connsiteX45" fmla="*/ 440597 w 1023740"/>
              <a:gd name="connsiteY45" fmla="*/ 788276 h 1012881"/>
              <a:gd name="connsiteX46" fmla="*/ 168463 w 1023740"/>
              <a:gd name="connsiteY46" fmla="*/ 969688 h 1012881"/>
              <a:gd name="connsiteX47" fmla="*/ 0 w 1023740"/>
              <a:gd name="connsiteY47" fmla="*/ 995603 h 101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23740" h="1012881">
                <a:moveTo>
                  <a:pt x="375803" y="425453"/>
                </a:moveTo>
                <a:cubicBezTo>
                  <a:pt x="414679" y="519398"/>
                  <a:pt x="453555" y="613344"/>
                  <a:pt x="505390" y="632781"/>
                </a:cubicBezTo>
                <a:cubicBezTo>
                  <a:pt x="557225" y="652218"/>
                  <a:pt x="650096" y="585268"/>
                  <a:pt x="686812" y="542075"/>
                </a:cubicBezTo>
                <a:cubicBezTo>
                  <a:pt x="723529" y="498882"/>
                  <a:pt x="736488" y="401697"/>
                  <a:pt x="725689" y="373621"/>
                </a:cubicBezTo>
                <a:cubicBezTo>
                  <a:pt x="714890" y="345545"/>
                  <a:pt x="669534" y="336907"/>
                  <a:pt x="622019" y="373621"/>
                </a:cubicBezTo>
                <a:cubicBezTo>
                  <a:pt x="574504" y="410335"/>
                  <a:pt x="514030" y="563672"/>
                  <a:pt x="440597" y="593907"/>
                </a:cubicBezTo>
                <a:cubicBezTo>
                  <a:pt x="367164" y="624142"/>
                  <a:pt x="220298" y="578789"/>
                  <a:pt x="181422" y="555033"/>
                </a:cubicBezTo>
                <a:cubicBezTo>
                  <a:pt x="142546" y="531277"/>
                  <a:pt x="192222" y="477285"/>
                  <a:pt x="207340" y="451369"/>
                </a:cubicBezTo>
                <a:cubicBezTo>
                  <a:pt x="222458" y="425453"/>
                  <a:pt x="254855" y="393058"/>
                  <a:pt x="272133" y="399537"/>
                </a:cubicBezTo>
                <a:cubicBezTo>
                  <a:pt x="289411" y="406016"/>
                  <a:pt x="304530" y="399537"/>
                  <a:pt x="311009" y="490243"/>
                </a:cubicBezTo>
                <a:cubicBezTo>
                  <a:pt x="317488" y="580949"/>
                  <a:pt x="280772" y="874663"/>
                  <a:pt x="311009" y="943772"/>
                </a:cubicBezTo>
                <a:cubicBezTo>
                  <a:pt x="341246" y="1012881"/>
                  <a:pt x="462195" y="928654"/>
                  <a:pt x="492432" y="904898"/>
                </a:cubicBezTo>
                <a:cubicBezTo>
                  <a:pt x="522669" y="881142"/>
                  <a:pt x="505391" y="820671"/>
                  <a:pt x="492432" y="801234"/>
                </a:cubicBezTo>
                <a:cubicBezTo>
                  <a:pt x="479473" y="781797"/>
                  <a:pt x="447076" y="790436"/>
                  <a:pt x="414679" y="788276"/>
                </a:cubicBezTo>
                <a:cubicBezTo>
                  <a:pt x="382282" y="786116"/>
                  <a:pt x="343406" y="790436"/>
                  <a:pt x="298051" y="788276"/>
                </a:cubicBezTo>
                <a:cubicBezTo>
                  <a:pt x="252696" y="786116"/>
                  <a:pt x="168463" y="792595"/>
                  <a:pt x="142546" y="775318"/>
                </a:cubicBezTo>
                <a:cubicBezTo>
                  <a:pt x="116629" y="758041"/>
                  <a:pt x="125268" y="693251"/>
                  <a:pt x="142546" y="684612"/>
                </a:cubicBezTo>
                <a:cubicBezTo>
                  <a:pt x="159824" y="675973"/>
                  <a:pt x="218139" y="723486"/>
                  <a:pt x="246216" y="723486"/>
                </a:cubicBezTo>
                <a:cubicBezTo>
                  <a:pt x="274293" y="723486"/>
                  <a:pt x="282932" y="725645"/>
                  <a:pt x="311009" y="684612"/>
                </a:cubicBezTo>
                <a:cubicBezTo>
                  <a:pt x="339086" y="643579"/>
                  <a:pt x="362844" y="559352"/>
                  <a:pt x="414679" y="477285"/>
                </a:cubicBezTo>
                <a:cubicBezTo>
                  <a:pt x="466514" y="395218"/>
                  <a:pt x="563705" y="228924"/>
                  <a:pt x="622019" y="192210"/>
                </a:cubicBezTo>
                <a:cubicBezTo>
                  <a:pt x="680333" y="155496"/>
                  <a:pt x="730009" y="215967"/>
                  <a:pt x="764565" y="257000"/>
                </a:cubicBezTo>
                <a:cubicBezTo>
                  <a:pt x="799121" y="298033"/>
                  <a:pt x="820719" y="397378"/>
                  <a:pt x="829358" y="438411"/>
                </a:cubicBezTo>
                <a:cubicBezTo>
                  <a:pt x="837997" y="479445"/>
                  <a:pt x="833678" y="483764"/>
                  <a:pt x="816400" y="503201"/>
                </a:cubicBezTo>
                <a:cubicBezTo>
                  <a:pt x="799122" y="522638"/>
                  <a:pt x="771045" y="563672"/>
                  <a:pt x="725689" y="555033"/>
                </a:cubicBezTo>
                <a:cubicBezTo>
                  <a:pt x="680333" y="546394"/>
                  <a:pt x="591781" y="492402"/>
                  <a:pt x="544266" y="451369"/>
                </a:cubicBezTo>
                <a:cubicBezTo>
                  <a:pt x="496751" y="410336"/>
                  <a:pt x="492432" y="341227"/>
                  <a:pt x="440597" y="308832"/>
                </a:cubicBezTo>
                <a:cubicBezTo>
                  <a:pt x="388762" y="276437"/>
                  <a:pt x="278613" y="252681"/>
                  <a:pt x="233257" y="257000"/>
                </a:cubicBezTo>
                <a:cubicBezTo>
                  <a:pt x="187901" y="261319"/>
                  <a:pt x="192221" y="291555"/>
                  <a:pt x="168463" y="334748"/>
                </a:cubicBezTo>
                <a:cubicBezTo>
                  <a:pt x="144705" y="377941"/>
                  <a:pt x="90711" y="455689"/>
                  <a:pt x="90711" y="516159"/>
                </a:cubicBezTo>
                <a:cubicBezTo>
                  <a:pt x="90711" y="576629"/>
                  <a:pt x="97190" y="656536"/>
                  <a:pt x="168463" y="697570"/>
                </a:cubicBezTo>
                <a:cubicBezTo>
                  <a:pt x="239736" y="738604"/>
                  <a:pt x="451396" y="725646"/>
                  <a:pt x="518349" y="762360"/>
                </a:cubicBezTo>
                <a:cubicBezTo>
                  <a:pt x="585303" y="799074"/>
                  <a:pt x="559385" y="889780"/>
                  <a:pt x="570184" y="917856"/>
                </a:cubicBezTo>
                <a:cubicBezTo>
                  <a:pt x="580983" y="945932"/>
                  <a:pt x="550746" y="943772"/>
                  <a:pt x="583143" y="930814"/>
                </a:cubicBezTo>
                <a:cubicBezTo>
                  <a:pt x="615540" y="917856"/>
                  <a:pt x="771044" y="883301"/>
                  <a:pt x="764565" y="840108"/>
                </a:cubicBezTo>
                <a:cubicBezTo>
                  <a:pt x="758086" y="796915"/>
                  <a:pt x="609060" y="701890"/>
                  <a:pt x="544266" y="671655"/>
                </a:cubicBezTo>
                <a:cubicBezTo>
                  <a:pt x="479472" y="641420"/>
                  <a:pt x="377963" y="686773"/>
                  <a:pt x="375803" y="658697"/>
                </a:cubicBezTo>
                <a:cubicBezTo>
                  <a:pt x="373643" y="630621"/>
                  <a:pt x="468674" y="513999"/>
                  <a:pt x="531308" y="503201"/>
                </a:cubicBezTo>
                <a:cubicBezTo>
                  <a:pt x="593942" y="492403"/>
                  <a:pt x="682493" y="617663"/>
                  <a:pt x="751606" y="593907"/>
                </a:cubicBezTo>
                <a:cubicBezTo>
                  <a:pt x="820719" y="570151"/>
                  <a:pt x="926549" y="429772"/>
                  <a:pt x="945987" y="360663"/>
                </a:cubicBezTo>
                <a:cubicBezTo>
                  <a:pt x="965425" y="291554"/>
                  <a:pt x="872555" y="228924"/>
                  <a:pt x="868235" y="179252"/>
                </a:cubicBezTo>
                <a:cubicBezTo>
                  <a:pt x="863915" y="129580"/>
                  <a:pt x="896311" y="0"/>
                  <a:pt x="920069" y="62630"/>
                </a:cubicBezTo>
                <a:cubicBezTo>
                  <a:pt x="943827" y="125260"/>
                  <a:pt x="1023740" y="466487"/>
                  <a:pt x="1010781" y="555033"/>
                </a:cubicBezTo>
                <a:cubicBezTo>
                  <a:pt x="997822" y="643579"/>
                  <a:pt x="889832" y="572311"/>
                  <a:pt x="842317" y="593907"/>
                </a:cubicBezTo>
                <a:cubicBezTo>
                  <a:pt x="794802" y="615503"/>
                  <a:pt x="792642" y="652217"/>
                  <a:pt x="725689" y="684612"/>
                </a:cubicBezTo>
                <a:cubicBezTo>
                  <a:pt x="658736" y="717007"/>
                  <a:pt x="533468" y="740763"/>
                  <a:pt x="440597" y="788276"/>
                </a:cubicBezTo>
                <a:cubicBezTo>
                  <a:pt x="347726" y="835789"/>
                  <a:pt x="241896" y="935134"/>
                  <a:pt x="168463" y="969688"/>
                </a:cubicBezTo>
                <a:cubicBezTo>
                  <a:pt x="95030" y="1004243"/>
                  <a:pt x="0" y="995603"/>
                  <a:pt x="0" y="9956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161941" y="1360000"/>
            <a:ext cx="609054" cy="558780"/>
          </a:xfrm>
          <a:custGeom>
            <a:avLst/>
            <a:gdLst>
              <a:gd name="connsiteX0" fmla="*/ 375803 w 1023740"/>
              <a:gd name="connsiteY0" fmla="*/ 425453 h 1012881"/>
              <a:gd name="connsiteX1" fmla="*/ 505390 w 1023740"/>
              <a:gd name="connsiteY1" fmla="*/ 632781 h 1012881"/>
              <a:gd name="connsiteX2" fmla="*/ 686812 w 1023740"/>
              <a:gd name="connsiteY2" fmla="*/ 542075 h 1012881"/>
              <a:gd name="connsiteX3" fmla="*/ 725689 w 1023740"/>
              <a:gd name="connsiteY3" fmla="*/ 373621 h 1012881"/>
              <a:gd name="connsiteX4" fmla="*/ 622019 w 1023740"/>
              <a:gd name="connsiteY4" fmla="*/ 373621 h 1012881"/>
              <a:gd name="connsiteX5" fmla="*/ 440597 w 1023740"/>
              <a:gd name="connsiteY5" fmla="*/ 593907 h 1012881"/>
              <a:gd name="connsiteX6" fmla="*/ 181422 w 1023740"/>
              <a:gd name="connsiteY6" fmla="*/ 555033 h 1012881"/>
              <a:gd name="connsiteX7" fmla="*/ 207340 w 1023740"/>
              <a:gd name="connsiteY7" fmla="*/ 451369 h 1012881"/>
              <a:gd name="connsiteX8" fmla="*/ 272133 w 1023740"/>
              <a:gd name="connsiteY8" fmla="*/ 399537 h 1012881"/>
              <a:gd name="connsiteX9" fmla="*/ 311009 w 1023740"/>
              <a:gd name="connsiteY9" fmla="*/ 490243 h 1012881"/>
              <a:gd name="connsiteX10" fmla="*/ 311009 w 1023740"/>
              <a:gd name="connsiteY10" fmla="*/ 943772 h 1012881"/>
              <a:gd name="connsiteX11" fmla="*/ 492432 w 1023740"/>
              <a:gd name="connsiteY11" fmla="*/ 904898 h 1012881"/>
              <a:gd name="connsiteX12" fmla="*/ 492432 w 1023740"/>
              <a:gd name="connsiteY12" fmla="*/ 801234 h 1012881"/>
              <a:gd name="connsiteX13" fmla="*/ 414679 w 1023740"/>
              <a:gd name="connsiteY13" fmla="*/ 788276 h 1012881"/>
              <a:gd name="connsiteX14" fmla="*/ 298051 w 1023740"/>
              <a:gd name="connsiteY14" fmla="*/ 788276 h 1012881"/>
              <a:gd name="connsiteX15" fmla="*/ 142546 w 1023740"/>
              <a:gd name="connsiteY15" fmla="*/ 775318 h 1012881"/>
              <a:gd name="connsiteX16" fmla="*/ 142546 w 1023740"/>
              <a:gd name="connsiteY16" fmla="*/ 684612 h 1012881"/>
              <a:gd name="connsiteX17" fmla="*/ 246216 w 1023740"/>
              <a:gd name="connsiteY17" fmla="*/ 723486 h 1012881"/>
              <a:gd name="connsiteX18" fmla="*/ 311009 w 1023740"/>
              <a:gd name="connsiteY18" fmla="*/ 684612 h 1012881"/>
              <a:gd name="connsiteX19" fmla="*/ 414679 w 1023740"/>
              <a:gd name="connsiteY19" fmla="*/ 477285 h 1012881"/>
              <a:gd name="connsiteX20" fmla="*/ 622019 w 1023740"/>
              <a:gd name="connsiteY20" fmla="*/ 192210 h 1012881"/>
              <a:gd name="connsiteX21" fmla="*/ 764565 w 1023740"/>
              <a:gd name="connsiteY21" fmla="*/ 257000 h 1012881"/>
              <a:gd name="connsiteX22" fmla="*/ 829358 w 1023740"/>
              <a:gd name="connsiteY22" fmla="*/ 438411 h 1012881"/>
              <a:gd name="connsiteX23" fmla="*/ 816400 w 1023740"/>
              <a:gd name="connsiteY23" fmla="*/ 503201 h 1012881"/>
              <a:gd name="connsiteX24" fmla="*/ 725689 w 1023740"/>
              <a:gd name="connsiteY24" fmla="*/ 555033 h 1012881"/>
              <a:gd name="connsiteX25" fmla="*/ 544266 w 1023740"/>
              <a:gd name="connsiteY25" fmla="*/ 451369 h 1012881"/>
              <a:gd name="connsiteX26" fmla="*/ 440597 w 1023740"/>
              <a:gd name="connsiteY26" fmla="*/ 308832 h 1012881"/>
              <a:gd name="connsiteX27" fmla="*/ 233257 w 1023740"/>
              <a:gd name="connsiteY27" fmla="*/ 257000 h 1012881"/>
              <a:gd name="connsiteX28" fmla="*/ 168463 w 1023740"/>
              <a:gd name="connsiteY28" fmla="*/ 334748 h 1012881"/>
              <a:gd name="connsiteX29" fmla="*/ 90711 w 1023740"/>
              <a:gd name="connsiteY29" fmla="*/ 516159 h 1012881"/>
              <a:gd name="connsiteX30" fmla="*/ 168463 w 1023740"/>
              <a:gd name="connsiteY30" fmla="*/ 697570 h 1012881"/>
              <a:gd name="connsiteX31" fmla="*/ 518349 w 1023740"/>
              <a:gd name="connsiteY31" fmla="*/ 762360 h 1012881"/>
              <a:gd name="connsiteX32" fmla="*/ 570184 w 1023740"/>
              <a:gd name="connsiteY32" fmla="*/ 917856 h 1012881"/>
              <a:gd name="connsiteX33" fmla="*/ 583143 w 1023740"/>
              <a:gd name="connsiteY33" fmla="*/ 930814 h 1012881"/>
              <a:gd name="connsiteX34" fmla="*/ 764565 w 1023740"/>
              <a:gd name="connsiteY34" fmla="*/ 840108 h 1012881"/>
              <a:gd name="connsiteX35" fmla="*/ 544266 w 1023740"/>
              <a:gd name="connsiteY35" fmla="*/ 671655 h 1012881"/>
              <a:gd name="connsiteX36" fmla="*/ 375803 w 1023740"/>
              <a:gd name="connsiteY36" fmla="*/ 658697 h 1012881"/>
              <a:gd name="connsiteX37" fmla="*/ 531308 w 1023740"/>
              <a:gd name="connsiteY37" fmla="*/ 503201 h 1012881"/>
              <a:gd name="connsiteX38" fmla="*/ 751606 w 1023740"/>
              <a:gd name="connsiteY38" fmla="*/ 593907 h 1012881"/>
              <a:gd name="connsiteX39" fmla="*/ 945987 w 1023740"/>
              <a:gd name="connsiteY39" fmla="*/ 360663 h 1012881"/>
              <a:gd name="connsiteX40" fmla="*/ 868235 w 1023740"/>
              <a:gd name="connsiteY40" fmla="*/ 179252 h 1012881"/>
              <a:gd name="connsiteX41" fmla="*/ 920069 w 1023740"/>
              <a:gd name="connsiteY41" fmla="*/ 62630 h 1012881"/>
              <a:gd name="connsiteX42" fmla="*/ 1010781 w 1023740"/>
              <a:gd name="connsiteY42" fmla="*/ 555033 h 1012881"/>
              <a:gd name="connsiteX43" fmla="*/ 842317 w 1023740"/>
              <a:gd name="connsiteY43" fmla="*/ 593907 h 1012881"/>
              <a:gd name="connsiteX44" fmla="*/ 725689 w 1023740"/>
              <a:gd name="connsiteY44" fmla="*/ 684612 h 1012881"/>
              <a:gd name="connsiteX45" fmla="*/ 440597 w 1023740"/>
              <a:gd name="connsiteY45" fmla="*/ 788276 h 1012881"/>
              <a:gd name="connsiteX46" fmla="*/ 168463 w 1023740"/>
              <a:gd name="connsiteY46" fmla="*/ 969688 h 1012881"/>
              <a:gd name="connsiteX47" fmla="*/ 0 w 1023740"/>
              <a:gd name="connsiteY47" fmla="*/ 995603 h 101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23740" h="1012881">
                <a:moveTo>
                  <a:pt x="375803" y="425453"/>
                </a:moveTo>
                <a:cubicBezTo>
                  <a:pt x="414679" y="519398"/>
                  <a:pt x="453555" y="613344"/>
                  <a:pt x="505390" y="632781"/>
                </a:cubicBezTo>
                <a:cubicBezTo>
                  <a:pt x="557225" y="652218"/>
                  <a:pt x="650096" y="585268"/>
                  <a:pt x="686812" y="542075"/>
                </a:cubicBezTo>
                <a:cubicBezTo>
                  <a:pt x="723529" y="498882"/>
                  <a:pt x="736488" y="401697"/>
                  <a:pt x="725689" y="373621"/>
                </a:cubicBezTo>
                <a:cubicBezTo>
                  <a:pt x="714890" y="345545"/>
                  <a:pt x="669534" y="336907"/>
                  <a:pt x="622019" y="373621"/>
                </a:cubicBezTo>
                <a:cubicBezTo>
                  <a:pt x="574504" y="410335"/>
                  <a:pt x="514030" y="563672"/>
                  <a:pt x="440597" y="593907"/>
                </a:cubicBezTo>
                <a:cubicBezTo>
                  <a:pt x="367164" y="624142"/>
                  <a:pt x="220298" y="578789"/>
                  <a:pt x="181422" y="555033"/>
                </a:cubicBezTo>
                <a:cubicBezTo>
                  <a:pt x="142546" y="531277"/>
                  <a:pt x="192222" y="477285"/>
                  <a:pt x="207340" y="451369"/>
                </a:cubicBezTo>
                <a:cubicBezTo>
                  <a:pt x="222458" y="425453"/>
                  <a:pt x="254855" y="393058"/>
                  <a:pt x="272133" y="399537"/>
                </a:cubicBezTo>
                <a:cubicBezTo>
                  <a:pt x="289411" y="406016"/>
                  <a:pt x="304530" y="399537"/>
                  <a:pt x="311009" y="490243"/>
                </a:cubicBezTo>
                <a:cubicBezTo>
                  <a:pt x="317488" y="580949"/>
                  <a:pt x="280772" y="874663"/>
                  <a:pt x="311009" y="943772"/>
                </a:cubicBezTo>
                <a:cubicBezTo>
                  <a:pt x="341246" y="1012881"/>
                  <a:pt x="462195" y="928654"/>
                  <a:pt x="492432" y="904898"/>
                </a:cubicBezTo>
                <a:cubicBezTo>
                  <a:pt x="522669" y="881142"/>
                  <a:pt x="505391" y="820671"/>
                  <a:pt x="492432" y="801234"/>
                </a:cubicBezTo>
                <a:cubicBezTo>
                  <a:pt x="479473" y="781797"/>
                  <a:pt x="447076" y="790436"/>
                  <a:pt x="414679" y="788276"/>
                </a:cubicBezTo>
                <a:cubicBezTo>
                  <a:pt x="382282" y="786116"/>
                  <a:pt x="343406" y="790436"/>
                  <a:pt x="298051" y="788276"/>
                </a:cubicBezTo>
                <a:cubicBezTo>
                  <a:pt x="252696" y="786116"/>
                  <a:pt x="168463" y="792595"/>
                  <a:pt x="142546" y="775318"/>
                </a:cubicBezTo>
                <a:cubicBezTo>
                  <a:pt x="116629" y="758041"/>
                  <a:pt x="125268" y="693251"/>
                  <a:pt x="142546" y="684612"/>
                </a:cubicBezTo>
                <a:cubicBezTo>
                  <a:pt x="159824" y="675973"/>
                  <a:pt x="218139" y="723486"/>
                  <a:pt x="246216" y="723486"/>
                </a:cubicBezTo>
                <a:cubicBezTo>
                  <a:pt x="274293" y="723486"/>
                  <a:pt x="282932" y="725645"/>
                  <a:pt x="311009" y="684612"/>
                </a:cubicBezTo>
                <a:cubicBezTo>
                  <a:pt x="339086" y="643579"/>
                  <a:pt x="362844" y="559352"/>
                  <a:pt x="414679" y="477285"/>
                </a:cubicBezTo>
                <a:cubicBezTo>
                  <a:pt x="466514" y="395218"/>
                  <a:pt x="563705" y="228924"/>
                  <a:pt x="622019" y="192210"/>
                </a:cubicBezTo>
                <a:cubicBezTo>
                  <a:pt x="680333" y="155496"/>
                  <a:pt x="730009" y="215967"/>
                  <a:pt x="764565" y="257000"/>
                </a:cubicBezTo>
                <a:cubicBezTo>
                  <a:pt x="799121" y="298033"/>
                  <a:pt x="820719" y="397378"/>
                  <a:pt x="829358" y="438411"/>
                </a:cubicBezTo>
                <a:cubicBezTo>
                  <a:pt x="837997" y="479445"/>
                  <a:pt x="833678" y="483764"/>
                  <a:pt x="816400" y="503201"/>
                </a:cubicBezTo>
                <a:cubicBezTo>
                  <a:pt x="799122" y="522638"/>
                  <a:pt x="771045" y="563672"/>
                  <a:pt x="725689" y="555033"/>
                </a:cubicBezTo>
                <a:cubicBezTo>
                  <a:pt x="680333" y="546394"/>
                  <a:pt x="591781" y="492402"/>
                  <a:pt x="544266" y="451369"/>
                </a:cubicBezTo>
                <a:cubicBezTo>
                  <a:pt x="496751" y="410336"/>
                  <a:pt x="492432" y="341227"/>
                  <a:pt x="440597" y="308832"/>
                </a:cubicBezTo>
                <a:cubicBezTo>
                  <a:pt x="388762" y="276437"/>
                  <a:pt x="278613" y="252681"/>
                  <a:pt x="233257" y="257000"/>
                </a:cubicBezTo>
                <a:cubicBezTo>
                  <a:pt x="187901" y="261319"/>
                  <a:pt x="192221" y="291555"/>
                  <a:pt x="168463" y="334748"/>
                </a:cubicBezTo>
                <a:cubicBezTo>
                  <a:pt x="144705" y="377941"/>
                  <a:pt x="90711" y="455689"/>
                  <a:pt x="90711" y="516159"/>
                </a:cubicBezTo>
                <a:cubicBezTo>
                  <a:pt x="90711" y="576629"/>
                  <a:pt x="97190" y="656536"/>
                  <a:pt x="168463" y="697570"/>
                </a:cubicBezTo>
                <a:cubicBezTo>
                  <a:pt x="239736" y="738604"/>
                  <a:pt x="451396" y="725646"/>
                  <a:pt x="518349" y="762360"/>
                </a:cubicBezTo>
                <a:cubicBezTo>
                  <a:pt x="585303" y="799074"/>
                  <a:pt x="559385" y="889780"/>
                  <a:pt x="570184" y="917856"/>
                </a:cubicBezTo>
                <a:cubicBezTo>
                  <a:pt x="580983" y="945932"/>
                  <a:pt x="550746" y="943772"/>
                  <a:pt x="583143" y="930814"/>
                </a:cubicBezTo>
                <a:cubicBezTo>
                  <a:pt x="615540" y="917856"/>
                  <a:pt x="771044" y="883301"/>
                  <a:pt x="764565" y="840108"/>
                </a:cubicBezTo>
                <a:cubicBezTo>
                  <a:pt x="758086" y="796915"/>
                  <a:pt x="609060" y="701890"/>
                  <a:pt x="544266" y="671655"/>
                </a:cubicBezTo>
                <a:cubicBezTo>
                  <a:pt x="479472" y="641420"/>
                  <a:pt x="377963" y="686773"/>
                  <a:pt x="375803" y="658697"/>
                </a:cubicBezTo>
                <a:cubicBezTo>
                  <a:pt x="373643" y="630621"/>
                  <a:pt x="468674" y="513999"/>
                  <a:pt x="531308" y="503201"/>
                </a:cubicBezTo>
                <a:cubicBezTo>
                  <a:pt x="593942" y="492403"/>
                  <a:pt x="682493" y="617663"/>
                  <a:pt x="751606" y="593907"/>
                </a:cubicBezTo>
                <a:cubicBezTo>
                  <a:pt x="820719" y="570151"/>
                  <a:pt x="926549" y="429772"/>
                  <a:pt x="945987" y="360663"/>
                </a:cubicBezTo>
                <a:cubicBezTo>
                  <a:pt x="965425" y="291554"/>
                  <a:pt x="872555" y="228924"/>
                  <a:pt x="868235" y="179252"/>
                </a:cubicBezTo>
                <a:cubicBezTo>
                  <a:pt x="863915" y="129580"/>
                  <a:pt x="896311" y="0"/>
                  <a:pt x="920069" y="62630"/>
                </a:cubicBezTo>
                <a:cubicBezTo>
                  <a:pt x="943827" y="125260"/>
                  <a:pt x="1023740" y="466487"/>
                  <a:pt x="1010781" y="555033"/>
                </a:cubicBezTo>
                <a:cubicBezTo>
                  <a:pt x="997822" y="643579"/>
                  <a:pt x="889832" y="572311"/>
                  <a:pt x="842317" y="593907"/>
                </a:cubicBezTo>
                <a:cubicBezTo>
                  <a:pt x="794802" y="615503"/>
                  <a:pt x="792642" y="652217"/>
                  <a:pt x="725689" y="684612"/>
                </a:cubicBezTo>
                <a:cubicBezTo>
                  <a:pt x="658736" y="717007"/>
                  <a:pt x="533468" y="740763"/>
                  <a:pt x="440597" y="788276"/>
                </a:cubicBezTo>
                <a:cubicBezTo>
                  <a:pt x="347726" y="835789"/>
                  <a:pt x="241896" y="935134"/>
                  <a:pt x="168463" y="969688"/>
                </a:cubicBezTo>
                <a:cubicBezTo>
                  <a:pt x="95030" y="1004243"/>
                  <a:pt x="0" y="995603"/>
                  <a:pt x="0" y="9956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4846523" y="1554955"/>
            <a:ext cx="531308" cy="261319"/>
          </a:xfrm>
          <a:custGeom>
            <a:avLst/>
            <a:gdLst>
              <a:gd name="connsiteX0" fmla="*/ 0 w 531308"/>
              <a:gd name="connsiteY0" fmla="*/ 90706 h 261319"/>
              <a:gd name="connsiteX1" fmla="*/ 311010 w 531308"/>
              <a:gd name="connsiteY1" fmla="*/ 246201 h 261319"/>
              <a:gd name="connsiteX2" fmla="*/ 349886 w 531308"/>
              <a:gd name="connsiteY2" fmla="*/ 181412 h 261319"/>
              <a:gd name="connsiteX3" fmla="*/ 531308 w 531308"/>
              <a:gd name="connsiteY3" fmla="*/ 0 h 261319"/>
            </a:gdLst>
            <a:ahLst/>
            <a:cxnLst>
              <a:cxn ang="0">
                <a:pos x="connsiteX0" y="connsiteY0"/>
              </a:cxn>
              <a:cxn ang="0">
                <a:pos x="connsiteX1" y="connsiteY1"/>
              </a:cxn>
              <a:cxn ang="0">
                <a:pos x="connsiteX2" y="connsiteY2"/>
              </a:cxn>
              <a:cxn ang="0">
                <a:pos x="connsiteX3" y="connsiteY3"/>
              </a:cxn>
            </a:cxnLst>
            <a:rect l="l" t="t" r="r" b="b"/>
            <a:pathLst>
              <a:path w="531308" h="261319">
                <a:moveTo>
                  <a:pt x="0" y="90706"/>
                </a:moveTo>
                <a:cubicBezTo>
                  <a:pt x="126348" y="160894"/>
                  <a:pt x="252696" y="231083"/>
                  <a:pt x="311010" y="246201"/>
                </a:cubicBezTo>
                <a:cubicBezTo>
                  <a:pt x="369324" y="261319"/>
                  <a:pt x="313170" y="222446"/>
                  <a:pt x="349886" y="181412"/>
                </a:cubicBezTo>
                <a:cubicBezTo>
                  <a:pt x="386602" y="140378"/>
                  <a:pt x="531308" y="0"/>
                  <a:pt x="531308"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766611" y="2027921"/>
            <a:ext cx="248376" cy="187890"/>
          </a:xfrm>
          <a:custGeom>
            <a:avLst/>
            <a:gdLst>
              <a:gd name="connsiteX0" fmla="*/ 248376 w 248376"/>
              <a:gd name="connsiteY0" fmla="*/ 71268 h 187890"/>
              <a:gd name="connsiteX1" fmla="*/ 41036 w 248376"/>
              <a:gd name="connsiteY1" fmla="*/ 19437 h 187890"/>
              <a:gd name="connsiteX2" fmla="*/ 2160 w 248376"/>
              <a:gd name="connsiteY2" fmla="*/ 187890 h 187890"/>
            </a:gdLst>
            <a:ahLst/>
            <a:cxnLst>
              <a:cxn ang="0">
                <a:pos x="connsiteX0" y="connsiteY0"/>
              </a:cxn>
              <a:cxn ang="0">
                <a:pos x="connsiteX1" y="connsiteY1"/>
              </a:cxn>
              <a:cxn ang="0">
                <a:pos x="connsiteX2" y="connsiteY2"/>
              </a:cxn>
            </a:cxnLst>
            <a:rect l="l" t="t" r="r" b="b"/>
            <a:pathLst>
              <a:path w="248376" h="187890">
                <a:moveTo>
                  <a:pt x="248376" y="71268"/>
                </a:moveTo>
                <a:cubicBezTo>
                  <a:pt x="165224" y="35634"/>
                  <a:pt x="82072" y="0"/>
                  <a:pt x="41036" y="19437"/>
                </a:cubicBezTo>
                <a:cubicBezTo>
                  <a:pt x="0" y="38874"/>
                  <a:pt x="8639" y="161974"/>
                  <a:pt x="2160" y="18789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5377831" y="3330377"/>
            <a:ext cx="3365024" cy="3046988"/>
          </a:xfrm>
          <a:prstGeom prst="rect">
            <a:avLst/>
          </a:prstGeom>
          <a:noFill/>
        </p:spPr>
        <p:txBody>
          <a:bodyPr wrap="none" rtlCol="0">
            <a:spAutoFit/>
          </a:bodyPr>
          <a:lstStyle/>
          <a:p>
            <a:pPr>
              <a:buFontTx/>
              <a:buChar char="•"/>
            </a:pPr>
            <a:r>
              <a:rPr lang="en-US" dirty="0" smtClean="0"/>
              <a:t>  </a:t>
            </a:r>
            <a:r>
              <a:rPr lang="en-US" sz="2400" dirty="0" smtClean="0"/>
              <a:t>DNA hooks onto gel</a:t>
            </a:r>
          </a:p>
          <a:p>
            <a:pPr>
              <a:buFontTx/>
              <a:buChar char="•"/>
            </a:pPr>
            <a:r>
              <a:rPr lang="en-US" sz="2400" dirty="0" smtClean="0"/>
              <a:t> Snake-like migration of</a:t>
            </a:r>
          </a:p>
          <a:p>
            <a:r>
              <a:rPr lang="en-US" sz="2400" dirty="0" smtClean="0"/>
              <a:t>   chain ends through gel</a:t>
            </a:r>
          </a:p>
          <a:p>
            <a:r>
              <a:rPr lang="en-US" sz="2400" dirty="0" smtClean="0"/>
              <a:t>       (“</a:t>
            </a:r>
            <a:r>
              <a:rPr lang="en-US" sz="2400" dirty="0" err="1" smtClean="0"/>
              <a:t>reptation</a:t>
            </a:r>
            <a:r>
              <a:rPr lang="en-US" sz="2400" dirty="0" smtClean="0"/>
              <a:t>”)</a:t>
            </a:r>
          </a:p>
          <a:p>
            <a:pPr>
              <a:buFont typeface="Arial"/>
              <a:buChar char="•"/>
            </a:pPr>
            <a:r>
              <a:rPr lang="en-US" sz="2400" dirty="0" smtClean="0"/>
              <a:t>  Tug-of-war between</a:t>
            </a:r>
          </a:p>
          <a:p>
            <a:r>
              <a:rPr lang="en-US" sz="2400" dirty="0" smtClean="0"/>
              <a:t>       stretched ends</a:t>
            </a:r>
          </a:p>
          <a:p>
            <a:pPr>
              <a:buFont typeface="Arial"/>
              <a:buChar char="•"/>
            </a:pPr>
            <a:r>
              <a:rPr lang="en-US" sz="2400" dirty="0" smtClean="0"/>
              <a:t> “Losing” end catches up </a:t>
            </a:r>
          </a:p>
          <a:p>
            <a:r>
              <a:rPr lang="en-US" sz="2400" dirty="0" smtClean="0"/>
              <a:t>       as DNA “collapses”</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p:cNvSpPr>
          <p:nvPr/>
        </p:nvSpPr>
        <p:spPr bwMode="auto">
          <a:xfrm>
            <a:off x="2088404" y="71437"/>
            <a:ext cx="5183684"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dirty="0">
                <a:latin typeface="Arial" charset="0"/>
                <a:cs typeface="Arial" charset="0"/>
                <a:sym typeface="Arial" charset="0"/>
              </a:rPr>
              <a:t>Visualizing DNA in the gel</a:t>
            </a:r>
          </a:p>
        </p:txBody>
      </p:sp>
      <p:sp>
        <p:nvSpPr>
          <p:cNvPr id="50178" name="Rectangle 2"/>
          <p:cNvSpPr>
            <a:spLocks/>
          </p:cNvSpPr>
          <p:nvPr/>
        </p:nvSpPr>
        <p:spPr bwMode="auto">
          <a:xfrm>
            <a:off x="5295305" y="4848820"/>
            <a:ext cx="1509117" cy="678656"/>
          </a:xfrm>
          <a:prstGeom prst="rect">
            <a:avLst/>
          </a:prstGeom>
          <a:solidFill>
            <a:schemeClr val="accent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p>
        </p:txBody>
      </p:sp>
      <p:sp>
        <p:nvSpPr>
          <p:cNvPr id="50179" name="Rectangle 3"/>
          <p:cNvSpPr>
            <a:spLocks/>
          </p:cNvSpPr>
          <p:nvPr/>
        </p:nvSpPr>
        <p:spPr bwMode="auto">
          <a:xfrm rot="10800000" flipH="1">
            <a:off x="6152555" y="4188023"/>
            <a:ext cx="446484" cy="267891"/>
          </a:xfrm>
          <a:prstGeom prst="rect">
            <a:avLst/>
          </a:prstGeom>
          <a:solidFill>
            <a:schemeClr val="accent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0" tIns="0" rIns="0" bIns="0"/>
          <a:lstStyle/>
          <a:p>
            <a:endParaRPr lang="en-US"/>
          </a:p>
        </p:txBody>
      </p:sp>
      <p:pic>
        <p:nvPicPr>
          <p:cNvPr id="501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477" y="4223742"/>
            <a:ext cx="2089547" cy="19198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501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577" y="1099468"/>
            <a:ext cx="2920008" cy="2893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5018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5" y="1036960"/>
            <a:ext cx="3152180" cy="4776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50184" name="Rectangle 8"/>
          <p:cNvSpPr>
            <a:spLocks/>
          </p:cNvSpPr>
          <p:nvPr/>
        </p:nvSpPr>
        <p:spPr bwMode="auto">
          <a:xfrm rot="-5400000">
            <a:off x="-222685" y="3754376"/>
            <a:ext cx="1445494" cy="267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1300">
                <a:solidFill>
                  <a:srgbClr val="515151"/>
                </a:solidFill>
                <a:latin typeface="Helvetica" charset="0"/>
                <a:cs typeface="Helvetica" charset="0"/>
                <a:sym typeface="Helvetica" charset="0"/>
              </a:rPr>
              <a:t>Molecular Probes</a:t>
            </a:r>
          </a:p>
        </p:txBody>
      </p:sp>
      <p:sp>
        <p:nvSpPr>
          <p:cNvPr id="50185" name="Rectangle 9"/>
          <p:cNvSpPr>
            <a:spLocks/>
          </p:cNvSpPr>
          <p:nvPr/>
        </p:nvSpPr>
        <p:spPr bwMode="auto">
          <a:xfrm>
            <a:off x="1714500" y="5933777"/>
            <a:ext cx="2303859" cy="3661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2100">
                <a:solidFill>
                  <a:srgbClr val="515151"/>
                </a:solidFill>
                <a:latin typeface="Arial" charset="0"/>
                <a:cs typeface="Arial" charset="0"/>
                <a:sym typeface="Arial" charset="0"/>
              </a:rPr>
              <a:t>SYBR</a:t>
            </a:r>
            <a:r>
              <a:rPr lang="en-US" sz="1300">
                <a:solidFill>
                  <a:srgbClr val="515151"/>
                </a:solidFill>
                <a:latin typeface="Arial" charset="0"/>
                <a:cs typeface="Arial" charset="0"/>
                <a:sym typeface="Arial" charset="0"/>
              </a:rPr>
              <a:t>®</a:t>
            </a:r>
            <a:r>
              <a:rPr lang="en-US" sz="2100">
                <a:solidFill>
                  <a:srgbClr val="515151"/>
                </a:solidFill>
                <a:latin typeface="Arial" charset="0"/>
                <a:cs typeface="Arial" charset="0"/>
                <a:sym typeface="Arial" charset="0"/>
              </a:rPr>
              <a:t> Green dye</a:t>
            </a:r>
          </a:p>
        </p:txBody>
      </p:sp>
      <p:sp>
        <p:nvSpPr>
          <p:cNvPr id="50186" name="Rectangle 10"/>
          <p:cNvSpPr>
            <a:spLocks/>
          </p:cNvSpPr>
          <p:nvPr/>
        </p:nvSpPr>
        <p:spPr bwMode="auto">
          <a:xfrm>
            <a:off x="5045273" y="5938242"/>
            <a:ext cx="3259336" cy="3661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2100">
                <a:solidFill>
                  <a:srgbClr val="515151"/>
                </a:solidFill>
                <a:latin typeface="Arial" charset="0"/>
                <a:cs typeface="Arial" charset="0"/>
                <a:sym typeface="Arial" charset="0"/>
              </a:rPr>
              <a:t>dye intercalated into DNA</a:t>
            </a:r>
          </a:p>
        </p:txBody>
      </p:sp>
    </p:spTree>
    <p:extLst>
      <p:ext uri="{BB962C8B-B14F-4D97-AF65-F5344CB8AC3E}">
        <p14:creationId xmlns:p14="http://schemas.microsoft.com/office/powerpoint/2010/main" val="3339115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2959" y="35778"/>
            <a:ext cx="9144000" cy="1143000"/>
          </a:xfrm>
        </p:spPr>
        <p:txBody>
          <a:bodyPr>
            <a:normAutofit fontScale="90000"/>
          </a:bodyPr>
          <a:lstStyle/>
          <a:p>
            <a:r>
              <a:rPr lang="en-US" sz="4000" b="1" dirty="0"/>
              <a:t>DNA size determination by electrophoresis</a:t>
            </a:r>
          </a:p>
        </p:txBody>
      </p:sp>
      <p:pic>
        <p:nvPicPr>
          <p:cNvPr id="129030" name="Picture 6" descr="Macintosh HD:Applications:Microsoft Office 2004:Office:PPT_IB_SupportFiles:Images:09166_ch05_fig13a.jpg"/>
          <p:cNvPicPr>
            <a:picLocks noGrp="1" noChangeAspect="1" noChangeArrowheads="1"/>
          </p:cNvPicPr>
          <p:nvPr>
            <p:ph sz="half" idx="2"/>
          </p:nvPr>
        </p:nvPicPr>
        <p:blipFill>
          <a:blip r:embed="rId2" r:link="rId3"/>
          <a:srcRect/>
          <a:stretch>
            <a:fillRect/>
          </a:stretch>
        </p:blipFill>
        <p:spPr>
          <a:xfrm>
            <a:off x="152400" y="1371600"/>
            <a:ext cx="3775075" cy="4876800"/>
          </a:xfrm>
          <a:noFill/>
          <a:ln/>
        </p:spPr>
      </p:pic>
      <p:pic>
        <p:nvPicPr>
          <p:cNvPr id="129031" name="Picture 7" descr="Macintosh HD:Applications:Microsoft Office 2004:Office:PPT_IB_SupportFiles:Images:09166_ch05_fig13b.jpg"/>
          <p:cNvPicPr>
            <a:picLocks noChangeAspect="1" noChangeArrowheads="1"/>
          </p:cNvPicPr>
          <p:nvPr/>
        </p:nvPicPr>
        <p:blipFill>
          <a:blip r:embed="rId4" r:link="rId3"/>
          <a:srcRect/>
          <a:stretch>
            <a:fillRect/>
          </a:stretch>
        </p:blipFill>
        <p:spPr bwMode="auto">
          <a:xfrm>
            <a:off x="4267200" y="1981200"/>
            <a:ext cx="4705350" cy="4006850"/>
          </a:xfrm>
          <a:prstGeom prst="rect">
            <a:avLst/>
          </a:prstGeom>
          <a:noFill/>
          <a:ln w="9525">
            <a:noFill/>
            <a:miter lim="800000"/>
            <a:headEnd/>
            <a:tailEnd/>
          </a:ln>
        </p:spPr>
      </p:pic>
      <p:sp>
        <p:nvSpPr>
          <p:cNvPr id="129032" name="Text Box 8"/>
          <p:cNvSpPr txBox="1">
            <a:spLocks noChangeArrowheads="1"/>
          </p:cNvSpPr>
          <p:nvPr/>
        </p:nvSpPr>
        <p:spPr bwMode="auto">
          <a:xfrm>
            <a:off x="4191000" y="5791200"/>
            <a:ext cx="1720850" cy="366713"/>
          </a:xfrm>
          <a:prstGeom prst="rect">
            <a:avLst/>
          </a:prstGeom>
          <a:noFill/>
          <a:ln w="9525">
            <a:noFill/>
            <a:miter lim="800000"/>
            <a:headEnd/>
            <a:tailEnd/>
          </a:ln>
          <a:effectLst/>
        </p:spPr>
        <p:txBody>
          <a:bodyPr>
            <a:prstTxWarp prst="textNoShape">
              <a:avLst/>
            </a:prstTxWarp>
            <a:spAutoFit/>
          </a:bodyPr>
          <a:lstStyle/>
          <a:p>
            <a:r>
              <a:rPr lang="en-US"/>
              <a:t>Figure 5.13b</a:t>
            </a:r>
          </a:p>
        </p:txBody>
      </p:sp>
      <p:sp>
        <p:nvSpPr>
          <p:cNvPr id="129033" name="Text Box 9"/>
          <p:cNvSpPr txBox="1">
            <a:spLocks noChangeArrowheads="1"/>
          </p:cNvSpPr>
          <p:nvPr/>
        </p:nvSpPr>
        <p:spPr bwMode="auto">
          <a:xfrm>
            <a:off x="1676400" y="6324600"/>
            <a:ext cx="4191000" cy="492125"/>
          </a:xfrm>
          <a:prstGeom prst="rect">
            <a:avLst/>
          </a:prstGeom>
          <a:noFill/>
          <a:ln w="9525">
            <a:noFill/>
            <a:miter lim="800000"/>
            <a:headEnd/>
            <a:tailEnd/>
          </a:ln>
        </p:spPr>
        <p:txBody>
          <a:bodyPr lIns="63500" tIns="63500" rIns="63500" bIns="63500">
            <a:prstTxWarp prst="textNoShape">
              <a:avLst/>
            </a:prstTxWarp>
            <a:spAutoFit/>
          </a:bodyPr>
          <a:lstStyle/>
          <a:p>
            <a:pPr eaLnBrk="0" hangingPunct="0"/>
            <a:r>
              <a:rPr lang="en-US" sz="1200">
                <a:ea typeface="ヒラギノ角ゴ Pro W3" pitchFamily="31" charset="-128"/>
                <a:cs typeface="ヒラギノ角ゴ Pro W3" pitchFamily="31" charset="-128"/>
              </a:rPr>
              <a:t>Adapted from an illustration by Michael Blaber, Florida State University</a:t>
            </a:r>
          </a:p>
        </p:txBody>
      </p:sp>
      <p:sp>
        <p:nvSpPr>
          <p:cNvPr id="8" name="TextBox 7"/>
          <p:cNvSpPr txBox="1"/>
          <p:nvPr/>
        </p:nvSpPr>
        <p:spPr>
          <a:xfrm>
            <a:off x="1464336" y="1032986"/>
            <a:ext cx="830163" cy="369332"/>
          </a:xfrm>
          <a:prstGeom prst="rect">
            <a:avLst/>
          </a:prstGeom>
          <a:noFill/>
        </p:spPr>
        <p:txBody>
          <a:bodyPr wrap="none" rtlCol="0">
            <a:spAutoFit/>
          </a:bodyPr>
          <a:lstStyle/>
          <a:p>
            <a:r>
              <a:rPr lang="en-US" dirty="0" smtClean="0">
                <a:solidFill>
                  <a:srgbClr val="FF0000"/>
                </a:solidFill>
              </a:rPr>
              <a:t>Ladder</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p:cNvSpPr>
          <p:nvPr/>
        </p:nvSpPr>
        <p:spPr bwMode="auto">
          <a:xfrm>
            <a:off x="6607969" y="6424910"/>
            <a:ext cx="2286000" cy="267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r"/>
            <a:r>
              <a:rPr lang="en-US" sz="1300">
                <a:solidFill>
                  <a:srgbClr val="515151"/>
                </a:solidFill>
                <a:latin typeface="Helvetica" charset="0"/>
                <a:cs typeface="Helvetica" charset="0"/>
                <a:sym typeface="Helvetica" charset="0"/>
              </a:rPr>
              <a:t>Craig et al., Figure 16.36</a:t>
            </a:r>
          </a:p>
        </p:txBody>
      </p:sp>
      <p:sp>
        <p:nvSpPr>
          <p:cNvPr id="54275" name="Rectangle 3"/>
          <p:cNvSpPr>
            <a:spLocks/>
          </p:cNvSpPr>
          <p:nvPr/>
        </p:nvSpPr>
        <p:spPr bwMode="auto">
          <a:xfrm>
            <a:off x="133945" y="71437"/>
            <a:ext cx="8893969"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a:latin typeface="Arial" charset="0"/>
                <a:cs typeface="Arial" charset="0"/>
                <a:sym typeface="Arial" charset="0"/>
              </a:rPr>
              <a:t>Protein gel electrophoresis</a:t>
            </a:r>
          </a:p>
        </p:txBody>
      </p:sp>
      <p:pic>
        <p:nvPicPr>
          <p:cNvPr id="54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13" y="1375172"/>
            <a:ext cx="8457530" cy="3920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54279" name="Rectangle 7"/>
          <p:cNvSpPr>
            <a:spLocks/>
          </p:cNvSpPr>
          <p:nvPr/>
        </p:nvSpPr>
        <p:spPr bwMode="auto">
          <a:xfrm>
            <a:off x="2786062" y="5603007"/>
            <a:ext cx="873198" cy="3847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lgn="l"/>
            <a:r>
              <a:rPr lang="en-US" sz="2500">
                <a:solidFill>
                  <a:srgbClr val="515151"/>
                </a:solidFill>
                <a:latin typeface="Arial" charset="0"/>
                <a:cs typeface="Arial" charset="0"/>
                <a:sym typeface="Arial" charset="0"/>
              </a:rPr>
              <a:t>gel rig</a:t>
            </a:r>
          </a:p>
        </p:txBody>
      </p:sp>
      <p:sp>
        <p:nvSpPr>
          <p:cNvPr id="54280" name="Rectangle 8"/>
          <p:cNvSpPr>
            <a:spLocks/>
          </p:cNvSpPr>
          <p:nvPr/>
        </p:nvSpPr>
        <p:spPr bwMode="auto">
          <a:xfrm>
            <a:off x="4768453" y="5576590"/>
            <a:ext cx="4196953" cy="4375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2500">
                <a:solidFill>
                  <a:srgbClr val="515151"/>
                </a:solidFill>
                <a:latin typeface="Arial" charset="0"/>
                <a:cs typeface="Arial" charset="0"/>
                <a:sym typeface="Arial" charset="0"/>
              </a:rPr>
              <a:t>separation of protein by size</a:t>
            </a:r>
          </a:p>
        </p:txBody>
      </p:sp>
    </p:spTree>
    <p:extLst>
      <p:ext uri="{BB962C8B-B14F-4D97-AF65-F5344CB8AC3E}">
        <p14:creationId xmlns:p14="http://schemas.microsoft.com/office/powerpoint/2010/main" val="1804073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549259" y="1713713"/>
            <a:ext cx="8229600" cy="4525963"/>
          </a:xfrm>
        </p:spPr>
        <p:txBody>
          <a:bodyPr/>
          <a:lstStyle/>
          <a:p>
            <a:r>
              <a:rPr lang="en-US" dirty="0" smtClean="0">
                <a:solidFill>
                  <a:srgbClr val="000000"/>
                </a:solidFill>
              </a:rPr>
              <a:t>Proteins are not uniformly charged</a:t>
            </a:r>
          </a:p>
          <a:p>
            <a:r>
              <a:rPr lang="en-US" dirty="0" smtClean="0"/>
              <a:t>Proteins are folded</a:t>
            </a:r>
          </a:p>
          <a:p>
            <a:r>
              <a:rPr lang="en-US" dirty="0" smtClean="0"/>
              <a:t>Proteins can have disulfide bonds</a:t>
            </a:r>
          </a:p>
          <a:p>
            <a:pPr>
              <a:buNone/>
            </a:pPr>
            <a:endParaRPr lang="en-US" b="1" dirty="0">
              <a:solidFill>
                <a:schemeClr val="accent2"/>
              </a:solidFill>
            </a:endParaRPr>
          </a:p>
        </p:txBody>
      </p:sp>
      <p:pic>
        <p:nvPicPr>
          <p:cNvPr id="6" name="Picture 5"/>
          <p:cNvPicPr>
            <a:picLocks noChangeAspect="1"/>
          </p:cNvPicPr>
          <p:nvPr/>
        </p:nvPicPr>
        <p:blipFill>
          <a:blip r:embed="rId2"/>
          <a:stretch>
            <a:fillRect/>
          </a:stretch>
        </p:blipFill>
        <p:spPr>
          <a:xfrm>
            <a:off x="5792718" y="3709736"/>
            <a:ext cx="2986141" cy="2986141"/>
          </a:xfrm>
          <a:prstGeom prst="rect">
            <a:avLst/>
          </a:prstGeom>
        </p:spPr>
      </p:pic>
      <p:cxnSp>
        <p:nvCxnSpPr>
          <p:cNvPr id="3" name="Straight Arrow Connector 2"/>
          <p:cNvCxnSpPr/>
          <p:nvPr/>
        </p:nvCxnSpPr>
        <p:spPr>
          <a:xfrm>
            <a:off x="5687556" y="4461441"/>
            <a:ext cx="210323" cy="2669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123639" y="3883032"/>
            <a:ext cx="282572" cy="936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7721625" y="6396435"/>
            <a:ext cx="0" cy="2132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8116705" y="5828856"/>
            <a:ext cx="0" cy="2132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7105537" y="5722225"/>
            <a:ext cx="0" cy="2132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2"/>
          <p:cNvSpPr txBox="1">
            <a:spLocks noChangeArrowheads="1"/>
          </p:cNvSpPr>
          <p:nvPr/>
        </p:nvSpPr>
        <p:spPr>
          <a:xfrm>
            <a:off x="609600" y="290"/>
            <a:ext cx="8229600" cy="1143000"/>
          </a:xfrm>
          <a:prstGeom prst="rect">
            <a:avLst/>
          </a:prstGeom>
        </p:spPr>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000" b="1" dirty="0" smtClean="0">
                <a:solidFill>
                  <a:srgbClr val="000000"/>
                </a:solidFill>
                <a:latin typeface="+mj-lt"/>
                <a:ea typeface="+mj-ea"/>
                <a:cs typeface="+mj-cs"/>
              </a:rPr>
              <a:t>Challenges with proteins</a:t>
            </a:r>
            <a:endParaRPr kumimoji="0" lang="en-US" sz="4000" b="1" i="0" u="none" strike="noStrike" kern="1200" cap="none" spc="0" normalizeH="0" baseline="0" noProof="0" dirty="0">
              <a:ln>
                <a:noFill/>
              </a:ln>
              <a:solidFill>
                <a:srgbClr val="00000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9856" y="1305751"/>
            <a:ext cx="8229600" cy="4525963"/>
          </a:xfrm>
        </p:spPr>
        <p:txBody>
          <a:bodyPr/>
          <a:lstStyle/>
          <a:p>
            <a:pPr marL="342900" lvl="1" indent="-342900">
              <a:buFont typeface="Arial"/>
              <a:buChar char="•"/>
            </a:pPr>
            <a:r>
              <a:rPr lang="en-US" dirty="0" smtClean="0">
                <a:solidFill>
                  <a:srgbClr val="000000"/>
                </a:solidFill>
              </a:rPr>
              <a:t>SDS &amp; </a:t>
            </a:r>
            <a:r>
              <a:rPr lang="en-US" dirty="0" err="1" smtClean="0">
                <a:solidFill>
                  <a:srgbClr val="000000"/>
                </a:solidFill>
              </a:rPr>
              <a:t>mercaptoethanol</a:t>
            </a:r>
            <a:r>
              <a:rPr lang="en-US" dirty="0" smtClean="0">
                <a:solidFill>
                  <a:srgbClr val="000000"/>
                </a:solidFill>
              </a:rPr>
              <a:t> </a:t>
            </a:r>
            <a:r>
              <a:rPr lang="en-US" u="sng" dirty="0" smtClean="0">
                <a:solidFill>
                  <a:srgbClr val="000000"/>
                </a:solidFill>
              </a:rPr>
              <a:t>denature</a:t>
            </a:r>
            <a:r>
              <a:rPr lang="en-US" dirty="0" smtClean="0">
                <a:solidFill>
                  <a:srgbClr val="000000"/>
                </a:solidFill>
              </a:rPr>
              <a:t> and coat protein with </a:t>
            </a:r>
            <a:r>
              <a:rPr lang="en-US" u="sng" dirty="0" smtClean="0">
                <a:solidFill>
                  <a:srgbClr val="000000"/>
                </a:solidFill>
              </a:rPr>
              <a:t>charge</a:t>
            </a:r>
          </a:p>
          <a:p>
            <a:pPr>
              <a:buNone/>
            </a:pPr>
            <a:endParaRPr lang="en-US" dirty="0"/>
          </a:p>
        </p:txBody>
      </p:sp>
      <p:sp>
        <p:nvSpPr>
          <p:cNvPr id="7" name="Rectangle 3"/>
          <p:cNvSpPr txBox="1">
            <a:spLocks noChangeArrowheads="1"/>
          </p:cNvSpPr>
          <p:nvPr/>
        </p:nvSpPr>
        <p:spPr>
          <a:xfrm>
            <a:off x="609600" y="1752600"/>
            <a:ext cx="8229600" cy="4525963"/>
          </a:xfrm>
          <a:prstGeom prst="rect">
            <a:avLst/>
          </a:prstGeom>
        </p:spPr>
        <p:txBody>
          <a:bodyPr vert="horz" lIns="91440" tIns="45720" rIns="91440" bIns="45720" rtlCol="0">
            <a:normAutofit/>
          </a:bodyPr>
          <a:lstStyle/>
          <a:p>
            <a:pPr marL="742950" lvl="1" indent="-285750">
              <a:spcBef>
                <a:spcPct val="20000"/>
              </a:spcBef>
              <a:defRPr/>
            </a:pPr>
            <a:endParaRPr lang="en-US" sz="2800" b="1" dirty="0">
              <a:solidFill>
                <a:schemeClr val="accent2"/>
              </a:solidFill>
            </a:endParaRPr>
          </a:p>
        </p:txBody>
      </p:sp>
      <p:pic>
        <p:nvPicPr>
          <p:cNvPr id="8" name="Picture 7"/>
          <p:cNvPicPr>
            <a:picLocks noChangeAspect="1"/>
          </p:cNvPicPr>
          <p:nvPr/>
        </p:nvPicPr>
        <p:blipFill>
          <a:blip r:embed="rId2"/>
          <a:stretch>
            <a:fillRect/>
          </a:stretch>
        </p:blipFill>
        <p:spPr>
          <a:xfrm>
            <a:off x="4130461" y="2167668"/>
            <a:ext cx="4558995" cy="4610124"/>
          </a:xfrm>
          <a:prstGeom prst="rect">
            <a:avLst/>
          </a:prstGeom>
        </p:spPr>
      </p:pic>
      <p:pic>
        <p:nvPicPr>
          <p:cNvPr id="9" name="Picture 8"/>
          <p:cNvPicPr>
            <a:picLocks noChangeAspect="1"/>
          </p:cNvPicPr>
          <p:nvPr/>
        </p:nvPicPr>
        <p:blipFill>
          <a:blip r:embed="rId3"/>
          <a:stretch>
            <a:fillRect/>
          </a:stretch>
        </p:blipFill>
        <p:spPr>
          <a:xfrm rot="5400000">
            <a:off x="7100013" y="2969230"/>
            <a:ext cx="1023164" cy="2604922"/>
          </a:xfrm>
          <a:prstGeom prst="rect">
            <a:avLst/>
          </a:prstGeom>
        </p:spPr>
      </p:pic>
      <p:sp>
        <p:nvSpPr>
          <p:cNvPr id="11" name="TextBox 10"/>
          <p:cNvSpPr txBox="1"/>
          <p:nvPr/>
        </p:nvSpPr>
        <p:spPr>
          <a:xfrm>
            <a:off x="8021051" y="1934299"/>
            <a:ext cx="373119" cy="830997"/>
          </a:xfrm>
          <a:prstGeom prst="rect">
            <a:avLst/>
          </a:prstGeom>
          <a:noFill/>
        </p:spPr>
        <p:txBody>
          <a:bodyPr wrap="none" rtlCol="0">
            <a:spAutoFit/>
          </a:bodyPr>
          <a:lstStyle/>
          <a:p>
            <a:r>
              <a:rPr lang="en-US" sz="4800" dirty="0" smtClean="0">
                <a:solidFill>
                  <a:srgbClr val="FF0000"/>
                </a:solidFill>
              </a:rPr>
              <a:t>-</a:t>
            </a:r>
            <a:endParaRPr lang="en-US" sz="4800" dirty="0">
              <a:solidFill>
                <a:srgbClr val="FF0000"/>
              </a:solidFill>
            </a:endParaRPr>
          </a:p>
        </p:txBody>
      </p:sp>
      <p:sp>
        <p:nvSpPr>
          <p:cNvPr id="12" name="Rectangle 11"/>
          <p:cNvSpPr/>
          <p:nvPr/>
        </p:nvSpPr>
        <p:spPr>
          <a:xfrm>
            <a:off x="4130461" y="5013160"/>
            <a:ext cx="1731774" cy="17646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2"/>
          <p:cNvSpPr txBox="1">
            <a:spLocks noChangeArrowheads="1"/>
          </p:cNvSpPr>
          <p:nvPr/>
        </p:nvSpPr>
        <p:spPr>
          <a:xfrm>
            <a:off x="609600" y="290"/>
            <a:ext cx="8229600" cy="1143000"/>
          </a:xfrm>
          <a:prstGeom prst="rect">
            <a:avLst/>
          </a:prstGeom>
        </p:spPr>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00"/>
                </a:solidFill>
                <a:effectLst/>
                <a:uLnTx/>
                <a:uFillTx/>
                <a:latin typeface="+mj-lt"/>
                <a:ea typeface="+mj-ea"/>
                <a:cs typeface="+mj-cs"/>
              </a:rPr>
              <a:t>SDS-PAGE (to</a:t>
            </a:r>
            <a:r>
              <a:rPr kumimoji="0" lang="en-US" sz="4000" b="1" i="0" u="none" strike="noStrike" kern="1200" cap="none" spc="0" normalizeH="0" noProof="0" dirty="0" smtClean="0">
                <a:ln>
                  <a:noFill/>
                </a:ln>
                <a:solidFill>
                  <a:srgbClr val="000000"/>
                </a:solidFill>
                <a:effectLst/>
                <a:uLnTx/>
                <a:uFillTx/>
                <a:latin typeface="+mj-lt"/>
                <a:ea typeface="+mj-ea"/>
                <a:cs typeface="+mj-cs"/>
              </a:rPr>
              <a:t> separate on size alone</a:t>
            </a:r>
            <a:r>
              <a:rPr kumimoji="0" lang="en-US" sz="4000" b="1" i="0" u="none" strike="noStrike" kern="1200" cap="none" spc="0" normalizeH="0" baseline="0" noProof="0" dirty="0" smtClean="0">
                <a:ln>
                  <a:noFill/>
                </a:ln>
                <a:solidFill>
                  <a:srgbClr val="000000"/>
                </a:solidFill>
                <a:effectLst/>
                <a:uLnTx/>
                <a:uFillTx/>
                <a:latin typeface="+mj-lt"/>
                <a:ea typeface="+mj-ea"/>
                <a:cs typeface="+mj-cs"/>
              </a:rPr>
              <a:t>) </a:t>
            </a:r>
            <a:endParaRPr kumimoji="0" lang="en-US" sz="4000" b="1" i="0" u="none" strike="noStrike" kern="1200" cap="none" spc="0" normalizeH="0" baseline="0" noProof="0" dirty="0">
              <a:ln>
                <a:noFill/>
              </a:ln>
              <a:solidFill>
                <a:srgbClr val="000000"/>
              </a:solidFill>
              <a:effectLst/>
              <a:uLnTx/>
              <a:uFillTx/>
              <a:latin typeface="+mj-lt"/>
              <a:ea typeface="+mj-ea"/>
              <a:cs typeface="+mj-cs"/>
            </a:endParaRPr>
          </a:p>
        </p:txBody>
      </p:sp>
      <p:pic>
        <p:nvPicPr>
          <p:cNvPr id="10" name="Picture 6" descr="ch16f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19" y="4939542"/>
            <a:ext cx="3966725" cy="183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467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descr="385px-CubeLitre.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7113" y="4114443"/>
            <a:ext cx="3437930" cy="2750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4" name="Rectangle 2"/>
          <p:cNvSpPr>
            <a:spLocks noChangeArrowheads="1"/>
          </p:cNvSpPr>
          <p:nvPr/>
        </p:nvSpPr>
        <p:spPr bwMode="auto">
          <a:xfrm>
            <a:off x="392906" y="1821656"/>
            <a:ext cx="8465344" cy="1148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91" tIns="32146" rIns="64291" bIns="32146">
            <a:spAutoFit/>
          </a:bodyPr>
          <a:lstStyle/>
          <a:p>
            <a:pPr>
              <a:lnSpc>
                <a:spcPct val="120000"/>
              </a:lnSpc>
              <a:spcBef>
                <a:spcPts val="1266"/>
              </a:spcBef>
            </a:pPr>
            <a:r>
              <a:rPr lang="en-US" sz="2000" dirty="0">
                <a:solidFill>
                  <a:srgbClr val="FF0000"/>
                </a:solidFill>
                <a:latin typeface="Arial" charset="0"/>
                <a:cs typeface="Arial" charset="0"/>
                <a:sym typeface="Arial" charset="0"/>
              </a:rPr>
              <a:t>molarity </a:t>
            </a:r>
            <a:r>
              <a:rPr lang="en-US" sz="2000" dirty="0">
                <a:solidFill>
                  <a:srgbClr val="FF0000"/>
                </a:solidFill>
                <a:latin typeface="Arial" charset="0"/>
                <a:cs typeface="Arial" charset="0"/>
                <a:sym typeface="Wingdings" charset="0"/>
              </a:rPr>
              <a:t> </a:t>
            </a:r>
            <a:r>
              <a:rPr lang="en-US" sz="2000" dirty="0">
                <a:solidFill>
                  <a:srgbClr val="FF0000"/>
                </a:solidFill>
                <a:latin typeface="Arial" charset="0"/>
                <a:cs typeface="Arial" charset="0"/>
                <a:sym typeface="Arial" charset="0"/>
              </a:rPr>
              <a:t>1 molar = 1 mole of molecules (solute) per liter L (solvent)</a:t>
            </a:r>
            <a:r>
              <a:rPr lang="en-US" sz="2000" dirty="0">
                <a:latin typeface="Arial" charset="0"/>
                <a:cs typeface="Arial" charset="0"/>
                <a:sym typeface="Arial" charset="0"/>
              </a:rPr>
              <a:t> </a:t>
            </a:r>
          </a:p>
          <a:p>
            <a:pPr>
              <a:lnSpc>
                <a:spcPct val="60000"/>
              </a:lnSpc>
              <a:spcBef>
                <a:spcPts val="1266"/>
              </a:spcBef>
            </a:pPr>
            <a:r>
              <a:rPr lang="en-US" sz="2000" dirty="0">
                <a:latin typeface="Arial" charset="0"/>
                <a:cs typeface="Arial" charset="0"/>
                <a:sym typeface="Arial" charset="0"/>
              </a:rPr>
              <a:t>	1 mole = 6.022 x 10</a:t>
            </a:r>
            <a:r>
              <a:rPr lang="en-US" sz="2000" baseline="30000" dirty="0">
                <a:latin typeface="Arial" charset="0"/>
                <a:cs typeface="Arial" charset="0"/>
                <a:sym typeface="Arial" charset="0"/>
              </a:rPr>
              <a:t>23</a:t>
            </a:r>
            <a:r>
              <a:rPr lang="en-US" sz="2000" dirty="0">
                <a:latin typeface="Arial" charset="0"/>
                <a:cs typeface="Arial" charset="0"/>
                <a:sym typeface="Arial" charset="0"/>
              </a:rPr>
              <a:t> molecules </a:t>
            </a:r>
          </a:p>
          <a:p>
            <a:pPr>
              <a:lnSpc>
                <a:spcPct val="60000"/>
              </a:lnSpc>
              <a:spcBef>
                <a:spcPts val="1266"/>
              </a:spcBef>
            </a:pPr>
            <a:r>
              <a:rPr lang="en-US" sz="2000" dirty="0">
                <a:latin typeface="Arial" charset="0"/>
                <a:cs typeface="Arial" charset="0"/>
                <a:sym typeface="Arial" charset="0"/>
              </a:rPr>
              <a:t>	1 mole = </a:t>
            </a:r>
            <a:r>
              <a:rPr lang="en-US" sz="2000" dirty="0" smtClean="0">
                <a:latin typeface="Arial" charset="0"/>
                <a:cs typeface="Arial" charset="0"/>
                <a:sym typeface="Arial" charset="0"/>
              </a:rPr>
              <a:t>molecular weight of </a:t>
            </a:r>
            <a:r>
              <a:rPr lang="en-US" sz="2000" dirty="0">
                <a:latin typeface="Arial" charset="0"/>
                <a:cs typeface="Arial" charset="0"/>
                <a:sym typeface="Arial" charset="0"/>
              </a:rPr>
              <a:t>molecule </a:t>
            </a:r>
            <a:r>
              <a:rPr lang="en-US" sz="2000" dirty="0">
                <a:latin typeface="Arial" charset="0"/>
                <a:cs typeface="Arial" charset="0"/>
                <a:sym typeface="Wingdings" charset="0"/>
              </a:rPr>
              <a:t>(in grams)</a:t>
            </a:r>
            <a:endParaRPr lang="en-US" sz="2000" dirty="0">
              <a:latin typeface="Arial" charset="0"/>
              <a:cs typeface="Arial" charset="0"/>
              <a:sym typeface="Arial" charset="0"/>
            </a:endParaRPr>
          </a:p>
        </p:txBody>
      </p:sp>
      <p:sp>
        <p:nvSpPr>
          <p:cNvPr id="18435" name="TextBox 9"/>
          <p:cNvSpPr txBox="1">
            <a:spLocks noChangeArrowheads="1"/>
          </p:cNvSpPr>
          <p:nvPr/>
        </p:nvSpPr>
        <p:spPr bwMode="auto">
          <a:xfrm>
            <a:off x="875110" y="4023709"/>
            <a:ext cx="3763863" cy="3248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700" dirty="0"/>
              <a:t>(e.g. 1 mole of </a:t>
            </a:r>
            <a:r>
              <a:rPr lang="en-US" sz="1700" dirty="0" err="1"/>
              <a:t>NaCl</a:t>
            </a:r>
            <a:r>
              <a:rPr lang="en-US" sz="1700" dirty="0"/>
              <a:t> = 58 grams of </a:t>
            </a:r>
            <a:r>
              <a:rPr lang="en-US" sz="1700" dirty="0" err="1"/>
              <a:t>NaCl</a:t>
            </a:r>
            <a:r>
              <a:rPr lang="en-US" sz="1700" dirty="0"/>
              <a:t>)</a:t>
            </a:r>
          </a:p>
        </p:txBody>
      </p:sp>
      <p:sp>
        <p:nvSpPr>
          <p:cNvPr id="11" name="TextBox 10"/>
          <p:cNvSpPr txBox="1"/>
          <p:nvPr/>
        </p:nvSpPr>
        <p:spPr>
          <a:xfrm>
            <a:off x="743396" y="857250"/>
            <a:ext cx="7890751" cy="680473"/>
          </a:xfrm>
          <a:prstGeom prst="rect">
            <a:avLst/>
          </a:prstGeom>
        </p:spPr>
        <p:style>
          <a:lnRef idx="1">
            <a:schemeClr val="accent2"/>
          </a:lnRef>
          <a:fillRef idx="2">
            <a:schemeClr val="accent2"/>
          </a:fillRef>
          <a:effectRef idx="1">
            <a:schemeClr val="accent2"/>
          </a:effectRef>
          <a:fontRef idx="minor">
            <a:schemeClr val="dk1"/>
          </a:fontRef>
        </p:style>
        <p:txBody>
          <a:bodyPr wrap="none" lIns="64291" tIns="32146" rIns="64291" bIns="32146">
            <a:spAutoFit/>
          </a:bodyPr>
          <a:lstStyle/>
          <a:p>
            <a:pPr>
              <a:defRPr/>
            </a:pPr>
            <a:r>
              <a:rPr lang="en-US" sz="2000" dirty="0"/>
              <a:t>Because concentration determines how often molecules collide in solution </a:t>
            </a:r>
          </a:p>
          <a:p>
            <a:pPr>
              <a:defRPr/>
            </a:pPr>
            <a:r>
              <a:rPr lang="en-US" sz="2000" dirty="0"/>
              <a:t>and determines the rates of reactions and the conditions at equilibrium</a:t>
            </a:r>
          </a:p>
        </p:txBody>
      </p:sp>
      <p:pic>
        <p:nvPicPr>
          <p:cNvPr id="18438" name="Picture 2" descr="sal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094" y="4607719"/>
            <a:ext cx="1357313" cy="150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9" name="Rectangle 1"/>
          <p:cNvSpPr>
            <a:spLocks/>
          </p:cNvSpPr>
          <p:nvPr/>
        </p:nvSpPr>
        <p:spPr bwMode="auto">
          <a:xfrm>
            <a:off x="706774" y="93523"/>
            <a:ext cx="8282608"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dirty="0">
                <a:latin typeface="Arial" charset="0"/>
                <a:cs typeface="Arial" charset="0"/>
                <a:sym typeface="Arial" charset="0"/>
              </a:rPr>
              <a:t>Concentration </a:t>
            </a:r>
            <a:r>
              <a:rPr lang="en-US" sz="3400" dirty="0" smtClean="0">
                <a:latin typeface="Arial" charset="0"/>
                <a:cs typeface="Arial" charset="0"/>
                <a:sym typeface="Arial" charset="0"/>
              </a:rPr>
              <a:t>(molarity) matters</a:t>
            </a:r>
            <a:r>
              <a:rPr lang="en-US" sz="3400" dirty="0">
                <a:latin typeface="Arial" charset="0"/>
                <a:cs typeface="Arial" charset="0"/>
                <a:sym typeface="Arial" charset="0"/>
              </a:rPr>
              <a:t>!  Why?</a:t>
            </a:r>
          </a:p>
        </p:txBody>
      </p:sp>
      <p:sp>
        <p:nvSpPr>
          <p:cNvPr id="14" name="TextBox 14"/>
          <p:cNvSpPr txBox="1">
            <a:spLocks noChangeArrowheads="1"/>
          </p:cNvSpPr>
          <p:nvPr/>
        </p:nvSpPr>
        <p:spPr bwMode="auto">
          <a:xfrm>
            <a:off x="5944113" y="5116935"/>
            <a:ext cx="886455" cy="434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400" dirty="0"/>
              <a:t>1 liter</a:t>
            </a:r>
          </a:p>
        </p:txBody>
      </p:sp>
    </p:spTree>
    <p:extLst>
      <p:ext uri="{BB962C8B-B14F-4D97-AF65-F5344CB8AC3E}">
        <p14:creationId xmlns:p14="http://schemas.microsoft.com/office/powerpoint/2010/main" val="513319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p:cNvSpPr>
          <p:nvPr/>
        </p:nvSpPr>
        <p:spPr bwMode="auto">
          <a:xfrm>
            <a:off x="1572341" y="232658"/>
            <a:ext cx="5665725"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dirty="0" smtClean="0">
                <a:latin typeface="Arial" charset="0"/>
                <a:cs typeface="Arial" charset="0"/>
                <a:sym typeface="Arial" charset="0"/>
              </a:rPr>
              <a:t>Chemistry lab </a:t>
            </a:r>
            <a:r>
              <a:rPr lang="en-US" sz="3400" dirty="0" smtClean="0">
                <a:latin typeface="Arial" charset="0"/>
                <a:cs typeface="Arial" charset="0"/>
                <a:sym typeface="Wingdings"/>
              </a:rPr>
              <a:t> mL volumes</a:t>
            </a:r>
            <a:endParaRPr lang="en-US" sz="3400" dirty="0">
              <a:latin typeface="Arial" charset="0"/>
              <a:cs typeface="Arial" charset="0"/>
              <a:sym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70995381"/>
              </p:ext>
            </p:extLst>
          </p:nvPr>
        </p:nvGraphicFramePr>
        <p:xfrm>
          <a:off x="1095009" y="1160020"/>
          <a:ext cx="6859036" cy="2178354"/>
        </p:xfrm>
        <a:graphic>
          <a:graphicData uri="http://schemas.openxmlformats.org/drawingml/2006/table">
            <a:tbl>
              <a:tblPr firstRow="1" bandRow="1">
                <a:tableStyleId>{073A0DAA-6AF3-43AB-8588-CEC1D06C72B9}</a:tableStyleId>
              </a:tblPr>
              <a:tblGrid>
                <a:gridCol w="1566283"/>
                <a:gridCol w="1991332"/>
                <a:gridCol w="1586662"/>
                <a:gridCol w="1714759"/>
              </a:tblGrid>
              <a:tr h="364383">
                <a:tc>
                  <a:txBody>
                    <a:bodyPr/>
                    <a:lstStyle/>
                    <a:p>
                      <a:pPr algn="ctr"/>
                      <a:r>
                        <a:rPr lang="en-US" sz="2000" dirty="0" smtClean="0"/>
                        <a:t>Prefix</a:t>
                      </a:r>
                      <a:endParaRPr lang="en-US" sz="2000" dirty="0"/>
                    </a:p>
                  </a:txBody>
                  <a:tcPr marL="64294" marR="64294" marT="32151" marB="32151"/>
                </a:tc>
                <a:tc>
                  <a:txBody>
                    <a:bodyPr/>
                    <a:lstStyle/>
                    <a:p>
                      <a:pPr algn="ctr"/>
                      <a:r>
                        <a:rPr lang="en-US" sz="2000" dirty="0" smtClean="0"/>
                        <a:t>Symbol</a:t>
                      </a:r>
                      <a:endParaRPr lang="en-US" sz="2000" dirty="0"/>
                    </a:p>
                  </a:txBody>
                  <a:tcPr marL="64294" marR="64294" marT="32151" marB="32151"/>
                </a:tc>
                <a:tc>
                  <a:txBody>
                    <a:bodyPr/>
                    <a:lstStyle/>
                    <a:p>
                      <a:pPr algn="ctr"/>
                      <a:r>
                        <a:rPr lang="en-US" sz="2000" dirty="0" smtClean="0"/>
                        <a:t>10</a:t>
                      </a:r>
                      <a:r>
                        <a:rPr lang="en-US" sz="2000" baseline="30000" dirty="0" smtClean="0"/>
                        <a:t>n</a:t>
                      </a:r>
                      <a:endParaRPr lang="en-US" sz="2000" baseline="30000" dirty="0"/>
                    </a:p>
                  </a:txBody>
                  <a:tcPr marL="64294" marR="64294" marT="32151" marB="32151"/>
                </a:tc>
                <a:tc>
                  <a:txBody>
                    <a:bodyPr/>
                    <a:lstStyle/>
                    <a:p>
                      <a:pPr algn="ctr"/>
                      <a:r>
                        <a:rPr lang="en-US" sz="2000" dirty="0" smtClean="0"/>
                        <a:t>English</a:t>
                      </a:r>
                      <a:endParaRPr lang="en-US" sz="2000" dirty="0"/>
                    </a:p>
                  </a:txBody>
                  <a:tcPr marL="64294" marR="64294" marT="32151" marB="32151"/>
                </a:tc>
              </a:tr>
              <a:tr h="381625">
                <a:tc>
                  <a:txBody>
                    <a:bodyPr/>
                    <a:lstStyle/>
                    <a:p>
                      <a:pPr algn="ctr"/>
                      <a:r>
                        <a:rPr lang="en-US" sz="2000" dirty="0" err="1" smtClean="0"/>
                        <a:t>Centi</a:t>
                      </a:r>
                      <a:endParaRPr lang="en-US" sz="2000" dirty="0"/>
                    </a:p>
                  </a:txBody>
                  <a:tcPr marL="64294" marR="64294" marT="32151" marB="32151"/>
                </a:tc>
                <a:tc>
                  <a:txBody>
                    <a:bodyPr/>
                    <a:lstStyle/>
                    <a:p>
                      <a:pPr algn="ctr"/>
                      <a:r>
                        <a:rPr lang="en-US" sz="2000" dirty="0" smtClean="0"/>
                        <a:t>(c)</a:t>
                      </a:r>
                      <a:r>
                        <a:rPr lang="en-US" sz="2000" baseline="0" dirty="0" smtClean="0"/>
                        <a:t> </a:t>
                      </a:r>
                      <a:r>
                        <a:rPr lang="en-US" sz="2000" dirty="0" smtClean="0"/>
                        <a:t>cm, </a:t>
                      </a:r>
                      <a:r>
                        <a:rPr lang="en-US" sz="2000" dirty="0" err="1" smtClean="0"/>
                        <a:t>cL</a:t>
                      </a:r>
                      <a:r>
                        <a:rPr lang="en-US" sz="2000" dirty="0" smtClean="0"/>
                        <a:t>, </a:t>
                      </a:r>
                      <a:r>
                        <a:rPr lang="en-US" sz="2000" dirty="0" err="1" smtClean="0"/>
                        <a:t>cM</a:t>
                      </a:r>
                      <a:endParaRPr lang="en-US" sz="2000" dirty="0"/>
                    </a:p>
                  </a:txBody>
                  <a:tcPr marL="64294" marR="64294" marT="32151" marB="32151"/>
                </a:tc>
                <a:tc>
                  <a:txBody>
                    <a:bodyPr/>
                    <a:lstStyle/>
                    <a:p>
                      <a:pPr algn="ctr"/>
                      <a:r>
                        <a:rPr lang="en-US" sz="2000" dirty="0" smtClean="0"/>
                        <a:t>10</a:t>
                      </a:r>
                      <a:r>
                        <a:rPr lang="en-US" sz="2000" baseline="30000" dirty="0" smtClean="0"/>
                        <a:t>-2</a:t>
                      </a:r>
                      <a:endParaRPr lang="en-US" sz="2000" baseline="30000" dirty="0"/>
                    </a:p>
                  </a:txBody>
                  <a:tcPr marL="64294" marR="64294" marT="32151" marB="32151"/>
                </a:tc>
                <a:tc>
                  <a:txBody>
                    <a:bodyPr/>
                    <a:lstStyle/>
                    <a:p>
                      <a:pPr algn="ctr"/>
                      <a:r>
                        <a:rPr lang="en-US" sz="2000" dirty="0" smtClean="0"/>
                        <a:t>Hundredth</a:t>
                      </a:r>
                      <a:endParaRPr lang="en-US" sz="2000" dirty="0"/>
                    </a:p>
                  </a:txBody>
                  <a:tcPr marL="64294" marR="64294" marT="32151" marB="32151"/>
                </a:tc>
              </a:tr>
              <a:tr h="664377">
                <a:tc>
                  <a:txBody>
                    <a:bodyPr/>
                    <a:lstStyle/>
                    <a:p>
                      <a:pPr algn="ctr"/>
                      <a:r>
                        <a:rPr lang="en-US" sz="2000" dirty="0" err="1" smtClean="0"/>
                        <a:t>Milli</a:t>
                      </a:r>
                      <a:endParaRPr lang="en-US" sz="2000" dirty="0"/>
                    </a:p>
                  </a:txBody>
                  <a:tcPr marL="64294" marR="64294" marT="32151" marB="32151"/>
                </a:tc>
                <a:tc>
                  <a:txBody>
                    <a:bodyPr/>
                    <a:lstStyle/>
                    <a:p>
                      <a:pPr algn="ctr"/>
                      <a:r>
                        <a:rPr lang="en-US" sz="2000" dirty="0" smtClean="0"/>
                        <a:t>(m) mm, mL, </a:t>
                      </a:r>
                      <a:r>
                        <a:rPr lang="en-US" sz="2000" dirty="0" err="1" smtClean="0"/>
                        <a:t>mM</a:t>
                      </a:r>
                      <a:endParaRPr lang="en-US" sz="2000" dirty="0"/>
                    </a:p>
                  </a:txBody>
                  <a:tcPr marL="64294" marR="64294" marT="32151" marB="32151"/>
                </a:tc>
                <a:tc>
                  <a:txBody>
                    <a:bodyPr/>
                    <a:lstStyle/>
                    <a:p>
                      <a:pPr algn="ctr"/>
                      <a:r>
                        <a:rPr lang="en-US" sz="2000" dirty="0" smtClean="0"/>
                        <a:t>10</a:t>
                      </a:r>
                      <a:r>
                        <a:rPr lang="en-US" sz="2000" baseline="30000" dirty="0" smtClean="0"/>
                        <a:t>-3</a:t>
                      </a:r>
                      <a:endParaRPr lang="en-US" sz="2000" baseline="30000" dirty="0"/>
                    </a:p>
                  </a:txBody>
                  <a:tcPr marL="64294" marR="64294" marT="32151" marB="32151"/>
                </a:tc>
                <a:tc>
                  <a:txBody>
                    <a:bodyPr/>
                    <a:lstStyle/>
                    <a:p>
                      <a:pPr algn="ctr"/>
                      <a:r>
                        <a:rPr lang="en-US" sz="2000" dirty="0" smtClean="0"/>
                        <a:t>Thousandth</a:t>
                      </a:r>
                    </a:p>
                  </a:txBody>
                  <a:tcPr marL="64294" marR="64294" marT="32151" marB="32151"/>
                </a:tc>
              </a:tr>
              <a:tr h="381625">
                <a:tc>
                  <a:txBody>
                    <a:bodyPr/>
                    <a:lstStyle/>
                    <a:p>
                      <a:pPr algn="ctr"/>
                      <a:r>
                        <a:rPr lang="en-US" sz="2000" dirty="0" smtClean="0"/>
                        <a:t>Micro</a:t>
                      </a:r>
                      <a:endParaRPr lang="en-US" sz="2000" dirty="0"/>
                    </a:p>
                  </a:txBody>
                  <a:tcPr marL="64294" marR="64294" marT="32151" marB="32151"/>
                </a:tc>
                <a:tc>
                  <a:txBody>
                    <a:bodyPr/>
                    <a:lstStyle/>
                    <a:p>
                      <a:pPr algn="ctr"/>
                      <a:r>
                        <a:rPr lang="en-US" sz="2000" dirty="0" smtClean="0"/>
                        <a:t>(</a:t>
                      </a:r>
                      <a:r>
                        <a:rPr lang="en-US" sz="2000" dirty="0" smtClean="0">
                          <a:latin typeface="Arial" charset="0"/>
                          <a:cs typeface="Arial" charset="0"/>
                        </a:rPr>
                        <a:t>μ</a:t>
                      </a:r>
                      <a:r>
                        <a:rPr lang="en-US" sz="2000" dirty="0" smtClean="0"/>
                        <a:t>) </a:t>
                      </a:r>
                      <a:r>
                        <a:rPr lang="en-US" sz="2000" dirty="0" err="1" smtClean="0">
                          <a:latin typeface="Arial" charset="0"/>
                          <a:cs typeface="Arial" charset="0"/>
                        </a:rPr>
                        <a:t>μ</a:t>
                      </a:r>
                      <a:r>
                        <a:rPr lang="en-US" sz="2000" dirty="0" err="1" smtClean="0"/>
                        <a:t>m</a:t>
                      </a:r>
                      <a:r>
                        <a:rPr lang="en-US" sz="2000" dirty="0" smtClean="0"/>
                        <a:t>, </a:t>
                      </a:r>
                      <a:r>
                        <a:rPr lang="en-US" sz="2000" dirty="0" err="1" smtClean="0">
                          <a:latin typeface="Arial" charset="0"/>
                          <a:cs typeface="Arial" charset="0"/>
                        </a:rPr>
                        <a:t>μ</a:t>
                      </a:r>
                      <a:r>
                        <a:rPr lang="en-US" sz="2000" dirty="0" err="1" smtClean="0"/>
                        <a:t>L</a:t>
                      </a:r>
                      <a:r>
                        <a:rPr lang="en-US" sz="2000" dirty="0" smtClean="0"/>
                        <a:t>, </a:t>
                      </a:r>
                      <a:r>
                        <a:rPr lang="en-US" sz="2000" dirty="0" err="1" smtClean="0">
                          <a:latin typeface="Arial" charset="0"/>
                          <a:cs typeface="Arial" charset="0"/>
                        </a:rPr>
                        <a:t>μ</a:t>
                      </a:r>
                      <a:r>
                        <a:rPr lang="en-US" sz="2000" dirty="0" err="1" smtClean="0"/>
                        <a:t>M</a:t>
                      </a:r>
                      <a:endParaRPr lang="en-US" sz="2000" dirty="0"/>
                    </a:p>
                  </a:txBody>
                  <a:tcPr marL="64294" marR="64294" marT="32151" marB="32151"/>
                </a:tc>
                <a:tc>
                  <a:txBody>
                    <a:bodyPr/>
                    <a:lstStyle/>
                    <a:p>
                      <a:pPr algn="ctr"/>
                      <a:r>
                        <a:rPr lang="en-US" sz="2000" dirty="0" smtClean="0"/>
                        <a:t>10</a:t>
                      </a:r>
                      <a:r>
                        <a:rPr lang="en-US" sz="2000" baseline="30000" dirty="0" smtClean="0"/>
                        <a:t>-6</a:t>
                      </a:r>
                      <a:endParaRPr lang="en-US" sz="2000" baseline="30000" dirty="0"/>
                    </a:p>
                  </a:txBody>
                  <a:tcPr marL="64294" marR="64294" marT="32151" marB="32151"/>
                </a:tc>
                <a:tc>
                  <a:txBody>
                    <a:bodyPr/>
                    <a:lstStyle/>
                    <a:p>
                      <a:pPr algn="ctr"/>
                      <a:r>
                        <a:rPr lang="en-US" sz="2000" dirty="0" smtClean="0"/>
                        <a:t>Millionth</a:t>
                      </a:r>
                    </a:p>
                  </a:txBody>
                  <a:tcPr marL="64294" marR="64294" marT="32151" marB="32151"/>
                </a:tc>
              </a:tr>
              <a:tr h="381625">
                <a:tc>
                  <a:txBody>
                    <a:bodyPr/>
                    <a:lstStyle/>
                    <a:p>
                      <a:pPr algn="ctr"/>
                      <a:r>
                        <a:rPr lang="en-US" sz="2000" dirty="0" smtClean="0"/>
                        <a:t>Nano</a:t>
                      </a:r>
                      <a:endParaRPr lang="en-US" sz="2000" dirty="0"/>
                    </a:p>
                  </a:txBody>
                  <a:tcPr marL="64294" marR="64294" marT="32151" marB="32151"/>
                </a:tc>
                <a:tc>
                  <a:txBody>
                    <a:bodyPr/>
                    <a:lstStyle/>
                    <a:p>
                      <a:pPr algn="ctr"/>
                      <a:r>
                        <a:rPr lang="en-US" sz="2000" dirty="0" smtClean="0"/>
                        <a:t>(n) nm, </a:t>
                      </a:r>
                      <a:r>
                        <a:rPr lang="en-US" sz="2000" dirty="0" err="1" smtClean="0"/>
                        <a:t>nL</a:t>
                      </a:r>
                      <a:r>
                        <a:rPr lang="en-US" sz="2000" dirty="0" smtClean="0"/>
                        <a:t>, nM</a:t>
                      </a:r>
                      <a:endParaRPr lang="en-US" sz="2000" dirty="0"/>
                    </a:p>
                  </a:txBody>
                  <a:tcPr marL="64294" marR="64294" marT="32151" marB="32151"/>
                </a:tc>
                <a:tc>
                  <a:txBody>
                    <a:bodyPr/>
                    <a:lstStyle/>
                    <a:p>
                      <a:pPr algn="ctr"/>
                      <a:r>
                        <a:rPr lang="en-US" sz="2000" dirty="0" smtClean="0"/>
                        <a:t>10</a:t>
                      </a:r>
                      <a:r>
                        <a:rPr lang="en-US" sz="2000" baseline="30000" dirty="0" smtClean="0"/>
                        <a:t>-9</a:t>
                      </a:r>
                      <a:endParaRPr lang="en-US" sz="2000" baseline="30000" dirty="0"/>
                    </a:p>
                  </a:txBody>
                  <a:tcPr marL="64294" marR="64294" marT="32151" marB="32151"/>
                </a:tc>
                <a:tc>
                  <a:txBody>
                    <a:bodyPr/>
                    <a:lstStyle/>
                    <a:p>
                      <a:pPr algn="ctr"/>
                      <a:r>
                        <a:rPr lang="en-US" sz="2000" dirty="0" smtClean="0"/>
                        <a:t>Billionth</a:t>
                      </a:r>
                    </a:p>
                  </a:txBody>
                  <a:tcPr marL="64294" marR="64294" marT="32151" marB="32151"/>
                </a:tc>
              </a:tr>
            </a:tbl>
          </a:graphicData>
        </a:graphic>
      </p:graphicFrame>
      <p:pic>
        <p:nvPicPr>
          <p:cNvPr id="19495" name="Picture 1" descr="385px-CubeLitre.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7113" y="4114443"/>
            <a:ext cx="3437930" cy="2750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96" name="TextBox 14"/>
          <p:cNvSpPr txBox="1">
            <a:spLocks noChangeArrowheads="1"/>
          </p:cNvSpPr>
          <p:nvPr/>
        </p:nvSpPr>
        <p:spPr bwMode="auto">
          <a:xfrm>
            <a:off x="5944113" y="5116935"/>
            <a:ext cx="886455" cy="434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400" dirty="0"/>
              <a:t>1 liter</a:t>
            </a:r>
          </a:p>
        </p:txBody>
      </p:sp>
      <p:sp>
        <p:nvSpPr>
          <p:cNvPr id="19497" name="TextBox 5"/>
          <p:cNvSpPr txBox="1">
            <a:spLocks noChangeArrowheads="1"/>
          </p:cNvSpPr>
          <p:nvPr/>
        </p:nvSpPr>
        <p:spPr bwMode="auto">
          <a:xfrm>
            <a:off x="527369" y="5625410"/>
            <a:ext cx="4874726" cy="3726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000" dirty="0">
                <a:solidFill>
                  <a:srgbClr val="FF0000"/>
                </a:solidFill>
              </a:rPr>
              <a:t>1 </a:t>
            </a:r>
            <a:r>
              <a:rPr lang="en-US" sz="2000" dirty="0" smtClean="0">
                <a:solidFill>
                  <a:srgbClr val="FF0000"/>
                </a:solidFill>
              </a:rPr>
              <a:t>L = </a:t>
            </a:r>
            <a:r>
              <a:rPr lang="en-US" sz="2000" dirty="0">
                <a:solidFill>
                  <a:srgbClr val="FF0000"/>
                </a:solidFill>
              </a:rPr>
              <a:t>10</a:t>
            </a:r>
            <a:r>
              <a:rPr lang="en-US" sz="2000" baseline="30000" dirty="0">
                <a:solidFill>
                  <a:srgbClr val="FF0000"/>
                </a:solidFill>
              </a:rPr>
              <a:t>0</a:t>
            </a:r>
            <a:r>
              <a:rPr lang="en-US" sz="2000" dirty="0">
                <a:solidFill>
                  <a:srgbClr val="FF0000"/>
                </a:solidFill>
              </a:rPr>
              <a:t> L </a:t>
            </a:r>
            <a:r>
              <a:rPr lang="en-US" sz="2000" dirty="0" smtClean="0">
                <a:solidFill>
                  <a:srgbClr val="FF0000"/>
                </a:solidFill>
              </a:rPr>
              <a:t>= </a:t>
            </a:r>
            <a:r>
              <a:rPr lang="en-US" sz="2000" dirty="0">
                <a:solidFill>
                  <a:srgbClr val="FF0000"/>
                </a:solidFill>
              </a:rPr>
              <a:t>10</a:t>
            </a:r>
            <a:r>
              <a:rPr lang="en-US" sz="2000" baseline="30000" dirty="0">
                <a:solidFill>
                  <a:srgbClr val="FF0000"/>
                </a:solidFill>
              </a:rPr>
              <a:t>3</a:t>
            </a:r>
            <a:r>
              <a:rPr lang="en-US" sz="2000" dirty="0">
                <a:solidFill>
                  <a:srgbClr val="FF0000"/>
                </a:solidFill>
              </a:rPr>
              <a:t>*(10</a:t>
            </a:r>
            <a:r>
              <a:rPr lang="en-US" sz="2000" baseline="30000" dirty="0">
                <a:solidFill>
                  <a:srgbClr val="FF0000"/>
                </a:solidFill>
              </a:rPr>
              <a:t>-3</a:t>
            </a:r>
            <a:r>
              <a:rPr lang="en-US" sz="2000" dirty="0">
                <a:solidFill>
                  <a:srgbClr val="FF0000"/>
                </a:solidFill>
              </a:rPr>
              <a:t> L</a:t>
            </a:r>
            <a:r>
              <a:rPr lang="en-US" sz="2000" dirty="0" smtClean="0">
                <a:solidFill>
                  <a:srgbClr val="FF0000"/>
                </a:solidFill>
              </a:rPr>
              <a:t>)</a:t>
            </a:r>
            <a:r>
              <a:rPr lang="en-US" sz="2000" dirty="0">
                <a:solidFill>
                  <a:srgbClr val="FF0000"/>
                </a:solidFill>
              </a:rPr>
              <a:t> = 10</a:t>
            </a:r>
            <a:r>
              <a:rPr lang="en-US" sz="2000" baseline="30000" dirty="0">
                <a:solidFill>
                  <a:srgbClr val="FF0000"/>
                </a:solidFill>
              </a:rPr>
              <a:t>3</a:t>
            </a:r>
            <a:r>
              <a:rPr lang="en-US" sz="2000" dirty="0">
                <a:solidFill>
                  <a:srgbClr val="FF0000"/>
                </a:solidFill>
              </a:rPr>
              <a:t> </a:t>
            </a:r>
            <a:r>
              <a:rPr lang="en-US" sz="2000" dirty="0" smtClean="0">
                <a:solidFill>
                  <a:srgbClr val="FF0000"/>
                </a:solidFill>
              </a:rPr>
              <a:t>mL=1000 </a:t>
            </a:r>
            <a:r>
              <a:rPr lang="en-US" sz="2000" dirty="0">
                <a:solidFill>
                  <a:srgbClr val="FF0000"/>
                </a:solidFill>
              </a:rPr>
              <a:t>mL </a:t>
            </a:r>
            <a:r>
              <a:rPr lang="en-US" sz="2000" dirty="0" smtClean="0">
                <a:solidFill>
                  <a:srgbClr val="FF0000"/>
                </a:solidFill>
              </a:rPr>
              <a:t>  </a:t>
            </a:r>
            <a:endParaRPr lang="en-US" sz="2000" dirty="0">
              <a:solidFill>
                <a:srgbClr val="FF0000"/>
              </a:solidFill>
            </a:endParaRPr>
          </a:p>
        </p:txBody>
      </p:sp>
      <p:sp>
        <p:nvSpPr>
          <p:cNvPr id="19498" name="TextBox 17"/>
          <p:cNvSpPr txBox="1">
            <a:spLocks noChangeArrowheads="1"/>
          </p:cNvSpPr>
          <p:nvPr/>
        </p:nvSpPr>
        <p:spPr bwMode="auto">
          <a:xfrm>
            <a:off x="527369" y="5237412"/>
            <a:ext cx="3985936" cy="3726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000" dirty="0">
                <a:solidFill>
                  <a:srgbClr val="FF0000"/>
                </a:solidFill>
              </a:rPr>
              <a:t>1 L = (10 cm)</a:t>
            </a:r>
            <a:r>
              <a:rPr lang="en-US" sz="2000" baseline="30000" dirty="0">
                <a:solidFill>
                  <a:srgbClr val="FF0000"/>
                </a:solidFill>
              </a:rPr>
              <a:t>3</a:t>
            </a:r>
            <a:r>
              <a:rPr lang="en-US" sz="2000" dirty="0">
                <a:solidFill>
                  <a:srgbClr val="FF0000"/>
                </a:solidFill>
              </a:rPr>
              <a:t> = 10</a:t>
            </a:r>
            <a:r>
              <a:rPr lang="en-US" sz="2000" baseline="30000" dirty="0">
                <a:solidFill>
                  <a:srgbClr val="FF0000"/>
                </a:solidFill>
              </a:rPr>
              <a:t>3</a:t>
            </a:r>
            <a:r>
              <a:rPr lang="en-US" sz="2000" dirty="0">
                <a:solidFill>
                  <a:srgbClr val="FF0000"/>
                </a:solidFill>
              </a:rPr>
              <a:t> </a:t>
            </a:r>
            <a:r>
              <a:rPr lang="en-US" sz="2000" dirty="0" smtClean="0">
                <a:solidFill>
                  <a:srgbClr val="FF0000"/>
                </a:solidFill>
              </a:rPr>
              <a:t>cm</a:t>
            </a:r>
            <a:r>
              <a:rPr lang="en-US" sz="2000" baseline="30000" dirty="0" smtClean="0">
                <a:solidFill>
                  <a:srgbClr val="FF0000"/>
                </a:solidFill>
              </a:rPr>
              <a:t>3 </a:t>
            </a:r>
            <a:r>
              <a:rPr lang="en-US" sz="2000" dirty="0" smtClean="0">
                <a:solidFill>
                  <a:srgbClr val="FF0000"/>
                </a:solidFill>
              </a:rPr>
              <a:t>= 1000 cm</a:t>
            </a:r>
            <a:r>
              <a:rPr lang="en-US" sz="2000" baseline="30000" dirty="0" smtClean="0">
                <a:solidFill>
                  <a:srgbClr val="FF0000"/>
                </a:solidFill>
              </a:rPr>
              <a:t>3</a:t>
            </a:r>
            <a:endParaRPr lang="en-US" sz="2000" baseline="30000" dirty="0">
              <a:solidFill>
                <a:srgbClr val="FF0000"/>
              </a:solidFill>
            </a:endParaRPr>
          </a:p>
        </p:txBody>
      </p:sp>
      <p:sp>
        <p:nvSpPr>
          <p:cNvPr id="2" name="TextBox 1"/>
          <p:cNvSpPr txBox="1"/>
          <p:nvPr/>
        </p:nvSpPr>
        <p:spPr>
          <a:xfrm>
            <a:off x="2202380" y="6136497"/>
            <a:ext cx="1383800"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solidFill>
                  <a:schemeClr val="tx1"/>
                </a:solidFill>
                <a:sym typeface="Wingdings" charset="0"/>
              </a:rPr>
              <a:t>1 </a:t>
            </a:r>
            <a:r>
              <a:rPr lang="en-US" dirty="0">
                <a:solidFill>
                  <a:schemeClr val="tx1"/>
                </a:solidFill>
                <a:sym typeface="Wingdings" charset="0"/>
              </a:rPr>
              <a:t>mL = 1 </a:t>
            </a:r>
            <a:r>
              <a:rPr lang="en-US" dirty="0" smtClean="0">
                <a:solidFill>
                  <a:schemeClr val="tx1"/>
                </a:solidFill>
                <a:sym typeface="Wingdings" charset="0"/>
              </a:rPr>
              <a:t>cm</a:t>
            </a:r>
            <a:r>
              <a:rPr lang="en-US" baseline="30000" dirty="0" smtClean="0">
                <a:solidFill>
                  <a:schemeClr val="tx1"/>
                </a:solidFill>
                <a:sym typeface="Wingdings" charset="0"/>
              </a:rPr>
              <a:t>3</a:t>
            </a:r>
            <a:endParaRPr lang="en-US" baseline="30000" dirty="0">
              <a:solidFill>
                <a:schemeClr val="tx1"/>
              </a:solidFill>
            </a:endParaRPr>
          </a:p>
        </p:txBody>
      </p:sp>
      <p:pic>
        <p:nvPicPr>
          <p:cNvPr id="3" name="Picture 2" descr="single-package-25ml-serological-pipette.jpg"/>
          <p:cNvPicPr>
            <a:picLocks noChangeAspect="1"/>
          </p:cNvPicPr>
          <p:nvPr/>
        </p:nvPicPr>
        <p:blipFill rotWithShape="1">
          <a:blip r:embed="rId4">
            <a:extLst>
              <a:ext uri="{28A0092B-C50C-407E-A947-70E740481C1C}">
                <a14:useLocalDpi xmlns:a14="http://schemas.microsoft.com/office/drawing/2010/main" val="0"/>
              </a:ext>
            </a:extLst>
          </a:blip>
          <a:srcRect t="13958" b="26798"/>
          <a:stretch/>
        </p:blipFill>
        <p:spPr>
          <a:xfrm>
            <a:off x="927125" y="3736052"/>
            <a:ext cx="3586180" cy="1326346"/>
          </a:xfrm>
          <a:prstGeom prst="rect">
            <a:avLst/>
          </a:prstGeom>
        </p:spPr>
      </p:pic>
      <p:sp>
        <p:nvSpPr>
          <p:cNvPr id="4" name="Cube 3"/>
          <p:cNvSpPr/>
          <p:nvPr/>
        </p:nvSpPr>
        <p:spPr>
          <a:xfrm>
            <a:off x="5858783" y="5745960"/>
            <a:ext cx="170659" cy="180134"/>
          </a:xfrm>
          <a:prstGeom prst="cub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TextBox 5"/>
          <p:cNvSpPr txBox="1"/>
          <p:nvPr/>
        </p:nvSpPr>
        <p:spPr>
          <a:xfrm>
            <a:off x="5744545" y="5512232"/>
            <a:ext cx="485454" cy="276999"/>
          </a:xfrm>
          <a:prstGeom prst="rect">
            <a:avLst/>
          </a:prstGeom>
          <a:noFill/>
        </p:spPr>
        <p:txBody>
          <a:bodyPr wrap="none" rtlCol="0">
            <a:spAutoFit/>
          </a:bodyPr>
          <a:lstStyle/>
          <a:p>
            <a:r>
              <a:rPr lang="en-US" sz="1200" dirty="0" smtClean="0"/>
              <a:t>1 cm</a:t>
            </a:r>
            <a:endParaRPr lang="en-US" sz="1200" dirty="0"/>
          </a:p>
        </p:txBody>
      </p:sp>
    </p:spTree>
    <p:extLst>
      <p:ext uri="{BB962C8B-B14F-4D97-AF65-F5344CB8AC3E}">
        <p14:creationId xmlns:p14="http://schemas.microsoft.com/office/powerpoint/2010/main" val="71363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p:cNvSpPr>
          <p:nvPr/>
        </p:nvSpPr>
        <p:spPr bwMode="auto">
          <a:xfrm>
            <a:off x="1056054" y="232658"/>
            <a:ext cx="7051076"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dirty="0" smtClean="0">
                <a:latin typeface="Arial" charset="0"/>
                <a:cs typeface="Arial" charset="0"/>
                <a:sym typeface="Arial" charset="0"/>
              </a:rPr>
              <a:t>Molecular biology lab </a:t>
            </a:r>
            <a:r>
              <a:rPr lang="en-US" sz="3400" dirty="0" smtClean="0">
                <a:latin typeface="Arial" charset="0"/>
                <a:cs typeface="Arial" charset="0"/>
                <a:sym typeface="Wingdings"/>
              </a:rPr>
              <a:t> </a:t>
            </a:r>
            <a:r>
              <a:rPr lang="en-US" sz="3400" dirty="0" err="1" smtClean="0">
                <a:latin typeface="Arial" charset="0"/>
                <a:cs typeface="Arial" charset="0"/>
                <a:sym typeface="Wingdings"/>
              </a:rPr>
              <a:t>uL</a:t>
            </a:r>
            <a:r>
              <a:rPr lang="en-US" sz="3400" dirty="0" smtClean="0">
                <a:latin typeface="Arial" charset="0"/>
                <a:cs typeface="Arial" charset="0"/>
                <a:sym typeface="Wingdings"/>
              </a:rPr>
              <a:t> volumes</a:t>
            </a:r>
            <a:endParaRPr lang="en-US" sz="3400" dirty="0">
              <a:latin typeface="Arial" charset="0"/>
              <a:cs typeface="Arial" charset="0"/>
              <a:sym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781001200"/>
              </p:ext>
            </p:extLst>
          </p:nvPr>
        </p:nvGraphicFramePr>
        <p:xfrm>
          <a:off x="1095009" y="1160020"/>
          <a:ext cx="6859036" cy="2178354"/>
        </p:xfrm>
        <a:graphic>
          <a:graphicData uri="http://schemas.openxmlformats.org/drawingml/2006/table">
            <a:tbl>
              <a:tblPr firstRow="1" bandRow="1">
                <a:tableStyleId>{073A0DAA-6AF3-43AB-8588-CEC1D06C72B9}</a:tableStyleId>
              </a:tblPr>
              <a:tblGrid>
                <a:gridCol w="1566283"/>
                <a:gridCol w="1991332"/>
                <a:gridCol w="1586662"/>
                <a:gridCol w="1714759"/>
              </a:tblGrid>
              <a:tr h="364383">
                <a:tc>
                  <a:txBody>
                    <a:bodyPr/>
                    <a:lstStyle/>
                    <a:p>
                      <a:pPr algn="ctr"/>
                      <a:r>
                        <a:rPr lang="en-US" sz="2000" dirty="0" smtClean="0"/>
                        <a:t>Prefix</a:t>
                      </a:r>
                      <a:endParaRPr lang="en-US" sz="2000" dirty="0"/>
                    </a:p>
                  </a:txBody>
                  <a:tcPr marL="64294" marR="64294" marT="32151" marB="32151"/>
                </a:tc>
                <a:tc>
                  <a:txBody>
                    <a:bodyPr/>
                    <a:lstStyle/>
                    <a:p>
                      <a:pPr algn="ctr"/>
                      <a:r>
                        <a:rPr lang="en-US" sz="2000" dirty="0" smtClean="0"/>
                        <a:t>Symbol</a:t>
                      </a:r>
                      <a:endParaRPr lang="en-US" sz="2000" dirty="0"/>
                    </a:p>
                  </a:txBody>
                  <a:tcPr marL="64294" marR="64294" marT="32151" marB="32151"/>
                </a:tc>
                <a:tc>
                  <a:txBody>
                    <a:bodyPr/>
                    <a:lstStyle/>
                    <a:p>
                      <a:pPr algn="ctr"/>
                      <a:r>
                        <a:rPr lang="en-US" sz="2000" dirty="0" smtClean="0"/>
                        <a:t>10</a:t>
                      </a:r>
                      <a:r>
                        <a:rPr lang="en-US" sz="2000" baseline="30000" dirty="0" smtClean="0"/>
                        <a:t>n</a:t>
                      </a:r>
                      <a:endParaRPr lang="en-US" sz="2000" baseline="30000" dirty="0"/>
                    </a:p>
                  </a:txBody>
                  <a:tcPr marL="64294" marR="64294" marT="32151" marB="32151"/>
                </a:tc>
                <a:tc>
                  <a:txBody>
                    <a:bodyPr/>
                    <a:lstStyle/>
                    <a:p>
                      <a:pPr algn="ctr"/>
                      <a:r>
                        <a:rPr lang="en-US" sz="2000" dirty="0" smtClean="0"/>
                        <a:t>English</a:t>
                      </a:r>
                      <a:endParaRPr lang="en-US" sz="2000" dirty="0"/>
                    </a:p>
                  </a:txBody>
                  <a:tcPr marL="64294" marR="64294" marT="32151" marB="32151"/>
                </a:tc>
              </a:tr>
              <a:tr h="381625">
                <a:tc>
                  <a:txBody>
                    <a:bodyPr/>
                    <a:lstStyle/>
                    <a:p>
                      <a:pPr algn="ctr"/>
                      <a:r>
                        <a:rPr lang="en-US" sz="2000" dirty="0" err="1" smtClean="0"/>
                        <a:t>Centi</a:t>
                      </a:r>
                      <a:endParaRPr lang="en-US" sz="2000" dirty="0"/>
                    </a:p>
                  </a:txBody>
                  <a:tcPr marL="64294" marR="64294" marT="32151" marB="32151"/>
                </a:tc>
                <a:tc>
                  <a:txBody>
                    <a:bodyPr/>
                    <a:lstStyle/>
                    <a:p>
                      <a:pPr algn="ctr"/>
                      <a:r>
                        <a:rPr lang="en-US" sz="2000" dirty="0" smtClean="0"/>
                        <a:t>(c)</a:t>
                      </a:r>
                      <a:r>
                        <a:rPr lang="en-US" sz="2000" baseline="0" dirty="0" smtClean="0"/>
                        <a:t> </a:t>
                      </a:r>
                      <a:r>
                        <a:rPr lang="en-US" sz="2000" dirty="0" smtClean="0"/>
                        <a:t>cm, </a:t>
                      </a:r>
                      <a:r>
                        <a:rPr lang="en-US" sz="2000" dirty="0" err="1" smtClean="0"/>
                        <a:t>cL</a:t>
                      </a:r>
                      <a:r>
                        <a:rPr lang="en-US" sz="2000" dirty="0" smtClean="0"/>
                        <a:t>, </a:t>
                      </a:r>
                      <a:r>
                        <a:rPr lang="en-US" sz="2000" dirty="0" err="1" smtClean="0"/>
                        <a:t>cM</a:t>
                      </a:r>
                      <a:endParaRPr lang="en-US" sz="2000" dirty="0"/>
                    </a:p>
                  </a:txBody>
                  <a:tcPr marL="64294" marR="64294" marT="32151" marB="32151"/>
                </a:tc>
                <a:tc>
                  <a:txBody>
                    <a:bodyPr/>
                    <a:lstStyle/>
                    <a:p>
                      <a:pPr algn="ctr"/>
                      <a:r>
                        <a:rPr lang="en-US" sz="2000" dirty="0" smtClean="0"/>
                        <a:t>10</a:t>
                      </a:r>
                      <a:r>
                        <a:rPr lang="en-US" sz="2000" baseline="30000" dirty="0" smtClean="0"/>
                        <a:t>-2</a:t>
                      </a:r>
                      <a:endParaRPr lang="en-US" sz="2000" baseline="30000" dirty="0"/>
                    </a:p>
                  </a:txBody>
                  <a:tcPr marL="64294" marR="64294" marT="32151" marB="32151"/>
                </a:tc>
                <a:tc>
                  <a:txBody>
                    <a:bodyPr/>
                    <a:lstStyle/>
                    <a:p>
                      <a:pPr algn="ctr"/>
                      <a:r>
                        <a:rPr lang="en-US" sz="2000" dirty="0" smtClean="0"/>
                        <a:t>Hundredth</a:t>
                      </a:r>
                      <a:endParaRPr lang="en-US" sz="2000" dirty="0"/>
                    </a:p>
                  </a:txBody>
                  <a:tcPr marL="64294" marR="64294" marT="32151" marB="32151"/>
                </a:tc>
              </a:tr>
              <a:tr h="664377">
                <a:tc>
                  <a:txBody>
                    <a:bodyPr/>
                    <a:lstStyle/>
                    <a:p>
                      <a:pPr algn="ctr"/>
                      <a:r>
                        <a:rPr lang="en-US" sz="2000" dirty="0" err="1" smtClean="0"/>
                        <a:t>Milli</a:t>
                      </a:r>
                      <a:endParaRPr lang="en-US" sz="2000" dirty="0"/>
                    </a:p>
                  </a:txBody>
                  <a:tcPr marL="64294" marR="64294" marT="32151" marB="32151"/>
                </a:tc>
                <a:tc>
                  <a:txBody>
                    <a:bodyPr/>
                    <a:lstStyle/>
                    <a:p>
                      <a:pPr algn="ctr"/>
                      <a:r>
                        <a:rPr lang="en-US" sz="2000" dirty="0" smtClean="0"/>
                        <a:t>(m) mm, mL, </a:t>
                      </a:r>
                      <a:r>
                        <a:rPr lang="en-US" sz="2000" dirty="0" err="1" smtClean="0"/>
                        <a:t>mM</a:t>
                      </a:r>
                      <a:endParaRPr lang="en-US" sz="2000" dirty="0"/>
                    </a:p>
                  </a:txBody>
                  <a:tcPr marL="64294" marR="64294" marT="32151" marB="32151"/>
                </a:tc>
                <a:tc>
                  <a:txBody>
                    <a:bodyPr/>
                    <a:lstStyle/>
                    <a:p>
                      <a:pPr algn="ctr"/>
                      <a:r>
                        <a:rPr lang="en-US" sz="2000" dirty="0" smtClean="0"/>
                        <a:t>10</a:t>
                      </a:r>
                      <a:r>
                        <a:rPr lang="en-US" sz="2000" baseline="30000" dirty="0" smtClean="0"/>
                        <a:t>-3</a:t>
                      </a:r>
                      <a:endParaRPr lang="en-US" sz="2000" baseline="30000" dirty="0"/>
                    </a:p>
                  </a:txBody>
                  <a:tcPr marL="64294" marR="64294" marT="32151" marB="32151"/>
                </a:tc>
                <a:tc>
                  <a:txBody>
                    <a:bodyPr/>
                    <a:lstStyle/>
                    <a:p>
                      <a:pPr algn="ctr"/>
                      <a:r>
                        <a:rPr lang="en-US" sz="2000" dirty="0" smtClean="0"/>
                        <a:t>Thousandth</a:t>
                      </a:r>
                    </a:p>
                  </a:txBody>
                  <a:tcPr marL="64294" marR="64294" marT="32151" marB="32151"/>
                </a:tc>
              </a:tr>
              <a:tr h="381625">
                <a:tc>
                  <a:txBody>
                    <a:bodyPr/>
                    <a:lstStyle/>
                    <a:p>
                      <a:pPr algn="ctr"/>
                      <a:r>
                        <a:rPr lang="en-US" sz="2000" dirty="0" smtClean="0"/>
                        <a:t>Micro</a:t>
                      </a:r>
                      <a:endParaRPr lang="en-US" sz="2000" dirty="0"/>
                    </a:p>
                  </a:txBody>
                  <a:tcPr marL="64294" marR="64294" marT="32151" marB="32151"/>
                </a:tc>
                <a:tc>
                  <a:txBody>
                    <a:bodyPr/>
                    <a:lstStyle/>
                    <a:p>
                      <a:pPr algn="ctr"/>
                      <a:r>
                        <a:rPr lang="en-US" sz="2000" dirty="0" smtClean="0"/>
                        <a:t>(</a:t>
                      </a:r>
                      <a:r>
                        <a:rPr lang="en-US" sz="2000" dirty="0" smtClean="0">
                          <a:latin typeface="Arial" charset="0"/>
                          <a:cs typeface="Arial" charset="0"/>
                        </a:rPr>
                        <a:t>μ</a:t>
                      </a:r>
                      <a:r>
                        <a:rPr lang="en-US" sz="2000" dirty="0" smtClean="0"/>
                        <a:t>) </a:t>
                      </a:r>
                      <a:r>
                        <a:rPr lang="en-US" sz="2000" dirty="0" err="1" smtClean="0">
                          <a:latin typeface="Arial" charset="0"/>
                          <a:cs typeface="Arial" charset="0"/>
                        </a:rPr>
                        <a:t>μ</a:t>
                      </a:r>
                      <a:r>
                        <a:rPr lang="en-US" sz="2000" dirty="0" err="1" smtClean="0"/>
                        <a:t>m</a:t>
                      </a:r>
                      <a:r>
                        <a:rPr lang="en-US" sz="2000" dirty="0" smtClean="0"/>
                        <a:t>, </a:t>
                      </a:r>
                      <a:r>
                        <a:rPr lang="en-US" sz="2000" dirty="0" err="1" smtClean="0">
                          <a:latin typeface="Arial" charset="0"/>
                          <a:cs typeface="Arial" charset="0"/>
                        </a:rPr>
                        <a:t>μ</a:t>
                      </a:r>
                      <a:r>
                        <a:rPr lang="en-US" sz="2000" dirty="0" err="1" smtClean="0"/>
                        <a:t>L</a:t>
                      </a:r>
                      <a:r>
                        <a:rPr lang="en-US" sz="2000" dirty="0" smtClean="0"/>
                        <a:t>, </a:t>
                      </a:r>
                      <a:r>
                        <a:rPr lang="en-US" sz="2000" dirty="0" err="1" smtClean="0">
                          <a:latin typeface="Arial" charset="0"/>
                          <a:cs typeface="Arial" charset="0"/>
                        </a:rPr>
                        <a:t>μ</a:t>
                      </a:r>
                      <a:r>
                        <a:rPr lang="en-US" sz="2000" dirty="0" err="1" smtClean="0"/>
                        <a:t>M</a:t>
                      </a:r>
                      <a:endParaRPr lang="en-US" sz="2000" dirty="0"/>
                    </a:p>
                  </a:txBody>
                  <a:tcPr marL="64294" marR="64294" marT="32151" marB="32151"/>
                </a:tc>
                <a:tc>
                  <a:txBody>
                    <a:bodyPr/>
                    <a:lstStyle/>
                    <a:p>
                      <a:pPr algn="ctr"/>
                      <a:r>
                        <a:rPr lang="en-US" sz="2000" dirty="0" smtClean="0"/>
                        <a:t>10</a:t>
                      </a:r>
                      <a:r>
                        <a:rPr lang="en-US" sz="2000" baseline="30000" dirty="0" smtClean="0"/>
                        <a:t>-6</a:t>
                      </a:r>
                      <a:endParaRPr lang="en-US" sz="2000" baseline="30000" dirty="0"/>
                    </a:p>
                  </a:txBody>
                  <a:tcPr marL="64294" marR="64294" marT="32151" marB="32151"/>
                </a:tc>
                <a:tc>
                  <a:txBody>
                    <a:bodyPr/>
                    <a:lstStyle/>
                    <a:p>
                      <a:pPr algn="ctr"/>
                      <a:r>
                        <a:rPr lang="en-US" sz="2000" dirty="0" smtClean="0"/>
                        <a:t>Millionth</a:t>
                      </a:r>
                    </a:p>
                  </a:txBody>
                  <a:tcPr marL="64294" marR="64294" marT="32151" marB="32151"/>
                </a:tc>
              </a:tr>
              <a:tr h="381625">
                <a:tc>
                  <a:txBody>
                    <a:bodyPr/>
                    <a:lstStyle/>
                    <a:p>
                      <a:pPr algn="ctr"/>
                      <a:r>
                        <a:rPr lang="en-US" sz="2000" dirty="0" smtClean="0"/>
                        <a:t>Nano</a:t>
                      </a:r>
                      <a:endParaRPr lang="en-US" sz="2000" dirty="0"/>
                    </a:p>
                  </a:txBody>
                  <a:tcPr marL="64294" marR="64294" marT="32151" marB="32151"/>
                </a:tc>
                <a:tc>
                  <a:txBody>
                    <a:bodyPr/>
                    <a:lstStyle/>
                    <a:p>
                      <a:pPr algn="ctr"/>
                      <a:r>
                        <a:rPr lang="en-US" sz="2000" dirty="0" smtClean="0"/>
                        <a:t>(n) nm, </a:t>
                      </a:r>
                      <a:r>
                        <a:rPr lang="en-US" sz="2000" dirty="0" err="1" smtClean="0"/>
                        <a:t>nL</a:t>
                      </a:r>
                      <a:r>
                        <a:rPr lang="en-US" sz="2000" dirty="0" smtClean="0"/>
                        <a:t>, nM</a:t>
                      </a:r>
                      <a:endParaRPr lang="en-US" sz="2000" dirty="0"/>
                    </a:p>
                  </a:txBody>
                  <a:tcPr marL="64294" marR="64294" marT="32151" marB="32151"/>
                </a:tc>
                <a:tc>
                  <a:txBody>
                    <a:bodyPr/>
                    <a:lstStyle/>
                    <a:p>
                      <a:pPr algn="ctr"/>
                      <a:r>
                        <a:rPr lang="en-US" sz="2000" dirty="0" smtClean="0"/>
                        <a:t>10</a:t>
                      </a:r>
                      <a:r>
                        <a:rPr lang="en-US" sz="2000" baseline="30000" dirty="0" smtClean="0"/>
                        <a:t>-9</a:t>
                      </a:r>
                      <a:endParaRPr lang="en-US" sz="2000" baseline="30000" dirty="0"/>
                    </a:p>
                  </a:txBody>
                  <a:tcPr marL="64294" marR="64294" marT="32151" marB="32151"/>
                </a:tc>
                <a:tc>
                  <a:txBody>
                    <a:bodyPr/>
                    <a:lstStyle/>
                    <a:p>
                      <a:pPr algn="ctr"/>
                      <a:r>
                        <a:rPr lang="en-US" sz="2000" dirty="0" smtClean="0"/>
                        <a:t>Billionth</a:t>
                      </a:r>
                    </a:p>
                  </a:txBody>
                  <a:tcPr marL="64294" marR="64294" marT="32151" marB="32151"/>
                </a:tc>
              </a:tr>
            </a:tbl>
          </a:graphicData>
        </a:graphic>
      </p:graphicFrame>
      <p:pic>
        <p:nvPicPr>
          <p:cNvPr id="19495" name="Picture 1" descr="385px-CubeLitre.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7113" y="4114443"/>
            <a:ext cx="3437930" cy="2750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96" name="TextBox 14"/>
          <p:cNvSpPr txBox="1">
            <a:spLocks noChangeArrowheads="1"/>
          </p:cNvSpPr>
          <p:nvPr/>
        </p:nvSpPr>
        <p:spPr bwMode="auto">
          <a:xfrm>
            <a:off x="5944113" y="5116935"/>
            <a:ext cx="886455" cy="434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400" dirty="0"/>
              <a:t>1 liter</a:t>
            </a:r>
          </a:p>
        </p:txBody>
      </p:sp>
      <p:sp>
        <p:nvSpPr>
          <p:cNvPr id="19497" name="TextBox 5"/>
          <p:cNvSpPr txBox="1">
            <a:spLocks noChangeArrowheads="1"/>
          </p:cNvSpPr>
          <p:nvPr/>
        </p:nvSpPr>
        <p:spPr bwMode="auto">
          <a:xfrm>
            <a:off x="1915677" y="5178491"/>
            <a:ext cx="1720017" cy="3726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000" dirty="0">
                <a:solidFill>
                  <a:srgbClr val="FF0000"/>
                </a:solidFill>
              </a:rPr>
              <a:t>1 </a:t>
            </a:r>
            <a:r>
              <a:rPr lang="en-US" sz="2000" dirty="0" smtClean="0">
                <a:solidFill>
                  <a:srgbClr val="FF0000"/>
                </a:solidFill>
              </a:rPr>
              <a:t>mL =1000 </a:t>
            </a:r>
            <a:r>
              <a:rPr lang="en-US" sz="2000" dirty="0" err="1" smtClean="0">
                <a:solidFill>
                  <a:srgbClr val="FF0000"/>
                </a:solidFill>
              </a:rPr>
              <a:t>uL</a:t>
            </a:r>
            <a:r>
              <a:rPr lang="en-US" sz="2000" dirty="0" smtClean="0">
                <a:solidFill>
                  <a:srgbClr val="FF0000"/>
                </a:solidFill>
              </a:rPr>
              <a:t>   </a:t>
            </a:r>
            <a:endParaRPr lang="en-US" sz="2000" dirty="0">
              <a:solidFill>
                <a:srgbClr val="FF0000"/>
              </a:solidFill>
            </a:endParaRPr>
          </a:p>
        </p:txBody>
      </p:sp>
      <p:sp>
        <p:nvSpPr>
          <p:cNvPr id="2" name="TextBox 1"/>
          <p:cNvSpPr txBox="1"/>
          <p:nvPr/>
        </p:nvSpPr>
        <p:spPr>
          <a:xfrm>
            <a:off x="2040230" y="5551187"/>
            <a:ext cx="1419191"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smtClean="0">
                <a:solidFill>
                  <a:schemeClr val="tx1"/>
                </a:solidFill>
                <a:sym typeface="Wingdings" charset="0"/>
              </a:rPr>
              <a:t>1 </a:t>
            </a:r>
            <a:r>
              <a:rPr lang="en-US" dirty="0" err="1">
                <a:solidFill>
                  <a:srgbClr val="000000"/>
                </a:solidFill>
                <a:latin typeface="Arial" charset="0"/>
                <a:cs typeface="Arial" charset="0"/>
              </a:rPr>
              <a:t>μ</a:t>
            </a:r>
            <a:r>
              <a:rPr lang="en-US" dirty="0" err="1" smtClean="0">
                <a:solidFill>
                  <a:srgbClr val="000000"/>
                </a:solidFill>
                <a:sym typeface="Wingdings" charset="0"/>
              </a:rPr>
              <a:t>L</a:t>
            </a:r>
            <a:r>
              <a:rPr lang="en-US" dirty="0" smtClean="0">
                <a:solidFill>
                  <a:schemeClr val="tx1"/>
                </a:solidFill>
                <a:sym typeface="Wingdings" charset="0"/>
              </a:rPr>
              <a:t> </a:t>
            </a:r>
            <a:r>
              <a:rPr lang="en-US" dirty="0">
                <a:solidFill>
                  <a:schemeClr val="tx1"/>
                </a:solidFill>
                <a:sym typeface="Wingdings" charset="0"/>
              </a:rPr>
              <a:t>= 1 m</a:t>
            </a:r>
            <a:r>
              <a:rPr lang="en-US" dirty="0" smtClean="0">
                <a:solidFill>
                  <a:schemeClr val="tx1"/>
                </a:solidFill>
                <a:sym typeface="Wingdings" charset="0"/>
              </a:rPr>
              <a:t>m</a:t>
            </a:r>
            <a:r>
              <a:rPr lang="en-US" baseline="30000" dirty="0" smtClean="0">
                <a:solidFill>
                  <a:schemeClr val="tx1"/>
                </a:solidFill>
                <a:sym typeface="Wingdings" charset="0"/>
              </a:rPr>
              <a:t>3</a:t>
            </a:r>
            <a:endParaRPr lang="en-US" baseline="30000" dirty="0">
              <a:solidFill>
                <a:schemeClr val="tx1"/>
              </a:solidFill>
            </a:endParaRPr>
          </a:p>
        </p:txBody>
      </p:sp>
      <p:sp>
        <p:nvSpPr>
          <p:cNvPr id="10" name="Cube 9"/>
          <p:cNvSpPr/>
          <p:nvPr/>
        </p:nvSpPr>
        <p:spPr>
          <a:xfrm>
            <a:off x="5858783" y="5745960"/>
            <a:ext cx="170659" cy="180134"/>
          </a:xfrm>
          <a:prstGeom prst="cub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Cube 10"/>
          <p:cNvSpPr>
            <a:spLocks noChangeAspect="1"/>
          </p:cNvSpPr>
          <p:nvPr/>
        </p:nvSpPr>
        <p:spPr>
          <a:xfrm>
            <a:off x="5907062" y="5842285"/>
            <a:ext cx="27721" cy="27432"/>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4" name="Picture 3" descr="pipetman_neo_P10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054" y="3603095"/>
            <a:ext cx="3251200" cy="1513840"/>
          </a:xfrm>
          <a:prstGeom prst="rect">
            <a:avLst/>
          </a:prstGeom>
        </p:spPr>
      </p:pic>
      <p:sp>
        <p:nvSpPr>
          <p:cNvPr id="6" name="TextBox 5"/>
          <p:cNvSpPr txBox="1"/>
          <p:nvPr/>
        </p:nvSpPr>
        <p:spPr>
          <a:xfrm>
            <a:off x="307408" y="6084746"/>
            <a:ext cx="4857445"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Q:  How many molecules of </a:t>
            </a:r>
            <a:r>
              <a:rPr lang="en-US" dirty="0" err="1" smtClean="0"/>
              <a:t>NaCl</a:t>
            </a:r>
            <a:r>
              <a:rPr lang="en-US" dirty="0" smtClean="0"/>
              <a:t> in 1 </a:t>
            </a:r>
            <a:r>
              <a:rPr lang="en-US" dirty="0" err="1" smtClean="0"/>
              <a:t>uL</a:t>
            </a:r>
            <a:r>
              <a:rPr lang="en-US" dirty="0" smtClean="0"/>
              <a:t> of saline?</a:t>
            </a:r>
          </a:p>
          <a:p>
            <a:r>
              <a:rPr lang="en-US" dirty="0" smtClean="0"/>
              <a:t> 	    (Saline is 0.15 molar </a:t>
            </a:r>
            <a:r>
              <a:rPr lang="en-US" dirty="0" err="1" smtClean="0"/>
              <a:t>NaCl</a:t>
            </a:r>
            <a:r>
              <a:rPr lang="en-US" dirty="0" smtClean="0"/>
              <a:t>)</a:t>
            </a:r>
            <a:endParaRPr lang="en-US" dirty="0"/>
          </a:p>
        </p:txBody>
      </p:sp>
    </p:spTree>
    <p:extLst>
      <p:ext uri="{BB962C8B-B14F-4D97-AF65-F5344CB8AC3E}">
        <p14:creationId xmlns:p14="http://schemas.microsoft.com/office/powerpoint/2010/main" val="193921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Picture 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51" y="783903"/>
            <a:ext cx="9144000" cy="4428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28" name="TextBox 6"/>
          <p:cNvSpPr txBox="1">
            <a:spLocks noChangeArrowheads="1"/>
          </p:cNvSpPr>
          <p:nvPr/>
        </p:nvSpPr>
        <p:spPr bwMode="auto">
          <a:xfrm>
            <a:off x="4966357" y="4530802"/>
            <a:ext cx="3223949" cy="400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000" dirty="0">
                <a:latin typeface="Arial" charset="0"/>
                <a:cs typeface="Arial" charset="0"/>
              </a:rPr>
              <a:t>E. coli volume ~ 1 x 10</a:t>
            </a:r>
            <a:r>
              <a:rPr lang="en-US" sz="2000" baseline="30000" dirty="0">
                <a:latin typeface="Arial" charset="0"/>
                <a:cs typeface="Arial" charset="0"/>
              </a:rPr>
              <a:t>-15</a:t>
            </a:r>
            <a:r>
              <a:rPr lang="en-US" sz="2000" dirty="0">
                <a:latin typeface="Arial" charset="0"/>
                <a:cs typeface="Arial" charset="0"/>
              </a:rPr>
              <a:t> </a:t>
            </a:r>
            <a:r>
              <a:rPr lang="en-US" sz="2000" dirty="0" smtClean="0">
                <a:latin typeface="Arial" charset="0"/>
                <a:cs typeface="Arial" charset="0"/>
              </a:rPr>
              <a:t>L</a:t>
            </a:r>
            <a:endParaRPr lang="en-US" sz="2000" dirty="0">
              <a:latin typeface="Arial" charset="0"/>
              <a:cs typeface="Arial" charset="0"/>
            </a:endParaRPr>
          </a:p>
        </p:txBody>
      </p:sp>
      <p:cxnSp>
        <p:nvCxnSpPr>
          <p:cNvPr id="9" name="Straight Arrow Connector 8"/>
          <p:cNvCxnSpPr/>
          <p:nvPr/>
        </p:nvCxnSpPr>
        <p:spPr>
          <a:xfrm>
            <a:off x="5082109" y="4001939"/>
            <a:ext cx="362322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2231" name="TextBox 10"/>
          <p:cNvSpPr txBox="1">
            <a:spLocks noChangeArrowheads="1"/>
          </p:cNvSpPr>
          <p:nvPr/>
        </p:nvSpPr>
        <p:spPr bwMode="auto">
          <a:xfrm>
            <a:off x="5682630" y="4109095"/>
            <a:ext cx="1923789" cy="400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000" dirty="0" smtClean="0">
                <a:latin typeface="Arial" charset="0"/>
                <a:cs typeface="Arial" charset="0"/>
              </a:rPr>
              <a:t>1 </a:t>
            </a:r>
            <a:r>
              <a:rPr lang="en-US" sz="2000" dirty="0">
                <a:latin typeface="Arial" charset="0"/>
                <a:cs typeface="Arial" charset="0"/>
              </a:rPr>
              <a:t>x 10</a:t>
            </a:r>
            <a:r>
              <a:rPr lang="en-US" sz="2000" baseline="30000" dirty="0">
                <a:latin typeface="Arial" charset="0"/>
                <a:cs typeface="Arial" charset="0"/>
              </a:rPr>
              <a:t>-6</a:t>
            </a:r>
            <a:r>
              <a:rPr lang="en-US" sz="2000" dirty="0">
                <a:latin typeface="Arial" charset="0"/>
                <a:cs typeface="Arial" charset="0"/>
              </a:rPr>
              <a:t> m (</a:t>
            </a:r>
            <a:r>
              <a:rPr lang="en-US" sz="2000" dirty="0" err="1">
                <a:latin typeface="Arial" charset="0"/>
                <a:cs typeface="Arial" charset="0"/>
              </a:rPr>
              <a:t>μm</a:t>
            </a:r>
            <a:r>
              <a:rPr lang="en-US" sz="2000" dirty="0">
                <a:latin typeface="Arial" charset="0"/>
                <a:cs typeface="Arial" charset="0"/>
              </a:rPr>
              <a:t>)</a:t>
            </a:r>
          </a:p>
        </p:txBody>
      </p:sp>
      <p:sp>
        <p:nvSpPr>
          <p:cNvPr id="52235" name="Rectangle 1"/>
          <p:cNvSpPr>
            <a:spLocks/>
          </p:cNvSpPr>
          <p:nvPr/>
        </p:nvSpPr>
        <p:spPr bwMode="auto">
          <a:xfrm>
            <a:off x="2240584" y="82184"/>
            <a:ext cx="450792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400" dirty="0" smtClean="0">
                <a:latin typeface="Arial" charset="0"/>
                <a:cs typeface="Arial" charset="0"/>
                <a:sym typeface="Arial" charset="0"/>
              </a:rPr>
              <a:t>Cell biology in bacteria</a:t>
            </a:r>
            <a:endParaRPr lang="en-US" sz="3400" dirty="0">
              <a:latin typeface="Arial" charset="0"/>
              <a:cs typeface="Arial" charset="0"/>
              <a:sym typeface="Arial" charset="0"/>
            </a:endParaRPr>
          </a:p>
        </p:txBody>
      </p:sp>
      <p:sp>
        <p:nvSpPr>
          <p:cNvPr id="13" name="TextBox 12"/>
          <p:cNvSpPr txBox="1"/>
          <p:nvPr/>
        </p:nvSpPr>
        <p:spPr>
          <a:xfrm>
            <a:off x="307408" y="6084746"/>
            <a:ext cx="5038872"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Q:  How many molecules of </a:t>
            </a:r>
            <a:r>
              <a:rPr lang="en-US" dirty="0" err="1" smtClean="0"/>
              <a:t>NaCl</a:t>
            </a:r>
            <a:r>
              <a:rPr lang="en-US" dirty="0" smtClean="0"/>
              <a:t> in 10</a:t>
            </a:r>
            <a:r>
              <a:rPr lang="en-US" baseline="30000" dirty="0" smtClean="0"/>
              <a:t>-15 </a:t>
            </a:r>
            <a:r>
              <a:rPr lang="en-US" dirty="0" smtClean="0"/>
              <a:t>L of saline?</a:t>
            </a:r>
          </a:p>
          <a:p>
            <a:r>
              <a:rPr lang="en-US" dirty="0" smtClean="0"/>
              <a:t> 	    (Saline is 0.15 molar </a:t>
            </a:r>
            <a:r>
              <a:rPr lang="en-US" dirty="0" err="1" smtClean="0"/>
              <a:t>NaCl</a:t>
            </a:r>
            <a:r>
              <a:rPr lang="en-US" dirty="0" smtClean="0"/>
              <a:t>)</a:t>
            </a:r>
            <a:endParaRPr lang="en-US" dirty="0"/>
          </a:p>
        </p:txBody>
      </p:sp>
      <p:sp>
        <p:nvSpPr>
          <p:cNvPr id="15" name="TextBox 12"/>
          <p:cNvSpPr txBox="1">
            <a:spLocks noChangeArrowheads="1"/>
          </p:cNvSpPr>
          <p:nvPr/>
        </p:nvSpPr>
        <p:spPr bwMode="auto">
          <a:xfrm>
            <a:off x="4036219" y="4908302"/>
            <a:ext cx="5176006" cy="400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000" dirty="0">
                <a:latin typeface="Arial" charset="0"/>
                <a:cs typeface="Arial" charset="0"/>
              </a:rPr>
              <a:t>1 molecule/E. coli ~ 1 x 10</a:t>
            </a:r>
            <a:r>
              <a:rPr lang="en-US" sz="2000" baseline="30000" dirty="0">
                <a:latin typeface="Arial" charset="0"/>
                <a:cs typeface="Arial" charset="0"/>
              </a:rPr>
              <a:t>-9</a:t>
            </a:r>
            <a:r>
              <a:rPr lang="en-US" sz="2000" dirty="0">
                <a:latin typeface="Arial" charset="0"/>
                <a:cs typeface="Arial" charset="0"/>
              </a:rPr>
              <a:t> moles/liter (nM)</a:t>
            </a:r>
          </a:p>
        </p:txBody>
      </p:sp>
    </p:spTree>
    <p:extLst>
      <p:ext uri="{BB962C8B-B14F-4D97-AF65-F5344CB8AC3E}">
        <p14:creationId xmlns:p14="http://schemas.microsoft.com/office/powerpoint/2010/main" val="415542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p:cNvSpPr>
          <p:nvPr/>
        </p:nvSpPr>
        <p:spPr bwMode="auto">
          <a:xfrm>
            <a:off x="1375172" y="2361902"/>
            <a:ext cx="6402586" cy="678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a:latin typeface="Arial Black" charset="0"/>
                <a:cs typeface="Arial Black" charset="0"/>
                <a:sym typeface="Arial Black" charset="0"/>
              </a:rPr>
              <a:t>Nucleic acid purification</a:t>
            </a:r>
          </a:p>
        </p:txBody>
      </p:sp>
    </p:spTree>
    <p:extLst>
      <p:ext uri="{BB962C8B-B14F-4D97-AF65-F5344CB8AC3E}">
        <p14:creationId xmlns:p14="http://schemas.microsoft.com/office/powerpoint/2010/main" val="2191209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p:cNvSpPr>
          <p:nvPr/>
        </p:nvSpPr>
        <p:spPr bwMode="auto">
          <a:xfrm>
            <a:off x="1889745" y="26789"/>
            <a:ext cx="5357813" cy="544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r>
              <a:rPr lang="en-US" sz="3400">
                <a:latin typeface="Arial" charset="0"/>
                <a:cs typeface="Arial" charset="0"/>
                <a:sym typeface="Arial" charset="0"/>
              </a:rPr>
              <a:t>Yeast as a model system</a:t>
            </a:r>
          </a:p>
        </p:txBody>
      </p:sp>
      <p:sp>
        <p:nvSpPr>
          <p:cNvPr id="21506" name="Rectangle 2"/>
          <p:cNvSpPr>
            <a:spLocks/>
          </p:cNvSpPr>
          <p:nvPr/>
        </p:nvSpPr>
        <p:spPr bwMode="auto">
          <a:xfrm>
            <a:off x="205383" y="959941"/>
            <a:ext cx="8688586" cy="2009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lnSpc>
                <a:spcPct val="140000"/>
              </a:lnSpc>
            </a:pPr>
            <a:r>
              <a:rPr lang="en-US" sz="2500">
                <a:latin typeface="Arial" charset="0"/>
                <a:cs typeface="Arial" charset="0"/>
                <a:sym typeface="Arial" charset="0"/>
              </a:rPr>
              <a:t>• easy to culture and transform: </a:t>
            </a:r>
            <a:r>
              <a:rPr lang="en-US" sz="2500">
                <a:solidFill>
                  <a:srgbClr val="515151"/>
                </a:solidFill>
                <a:latin typeface="Arial" charset="0"/>
                <a:cs typeface="Arial" charset="0"/>
                <a:sym typeface="Arial" charset="0"/>
              </a:rPr>
              <a:t>experimentally tractable</a:t>
            </a:r>
          </a:p>
          <a:p>
            <a:pPr algn="l">
              <a:lnSpc>
                <a:spcPct val="140000"/>
              </a:lnSpc>
            </a:pPr>
            <a:r>
              <a:rPr lang="en-US" sz="2500">
                <a:latin typeface="Arial" charset="0"/>
                <a:cs typeface="Arial" charset="0"/>
                <a:sym typeface="Arial" charset="0"/>
              </a:rPr>
              <a:t>• short generation time: </a:t>
            </a:r>
            <a:r>
              <a:rPr lang="en-US" sz="2500">
                <a:solidFill>
                  <a:srgbClr val="515151"/>
                </a:solidFill>
                <a:latin typeface="Arial" charset="0"/>
                <a:cs typeface="Arial" charset="0"/>
                <a:sym typeface="Arial" charset="0"/>
              </a:rPr>
              <a:t>&lt; 2 hours  </a:t>
            </a:r>
          </a:p>
          <a:p>
            <a:pPr algn="l">
              <a:lnSpc>
                <a:spcPct val="140000"/>
              </a:lnSpc>
            </a:pPr>
            <a:r>
              <a:rPr lang="en-US" sz="2500">
                <a:latin typeface="Arial" charset="0"/>
                <a:cs typeface="Arial" charset="0"/>
                <a:sym typeface="Arial" charset="0"/>
              </a:rPr>
              <a:t>• haploid or diploid: </a:t>
            </a:r>
            <a:r>
              <a:rPr lang="en-US" sz="2500">
                <a:solidFill>
                  <a:srgbClr val="515151"/>
                </a:solidFill>
                <a:latin typeface="Arial" charset="0"/>
                <a:cs typeface="Arial" charset="0"/>
                <a:sym typeface="Arial" charset="0"/>
              </a:rPr>
              <a:t>very useful for genetic analysis</a:t>
            </a:r>
            <a:r>
              <a:rPr lang="en-US" sz="2500">
                <a:latin typeface="Arial" charset="0"/>
                <a:cs typeface="Arial" charset="0"/>
                <a:sym typeface="Arial" charset="0"/>
              </a:rPr>
              <a:t> </a:t>
            </a:r>
            <a:endParaRPr lang="en-US" sz="2500">
              <a:solidFill>
                <a:srgbClr val="515151"/>
              </a:solidFill>
              <a:latin typeface="Arial" charset="0"/>
              <a:cs typeface="Arial" charset="0"/>
              <a:sym typeface="Arial" charset="0"/>
            </a:endParaRPr>
          </a:p>
          <a:p>
            <a:pPr algn="l">
              <a:lnSpc>
                <a:spcPct val="140000"/>
              </a:lnSpc>
            </a:pPr>
            <a:r>
              <a:rPr lang="en-US" sz="2500">
                <a:latin typeface="Arial" charset="0"/>
                <a:cs typeface="Arial" charset="0"/>
                <a:sym typeface="Arial" charset="0"/>
              </a:rPr>
              <a:t>• compact genome: </a:t>
            </a:r>
            <a:r>
              <a:rPr lang="en-US" sz="2500">
                <a:solidFill>
                  <a:srgbClr val="515151"/>
                </a:solidFill>
                <a:latin typeface="Arial" charset="0"/>
                <a:cs typeface="Arial" charset="0"/>
                <a:sym typeface="Arial" charset="0"/>
              </a:rPr>
              <a:t>few introns, close intergenic spacing</a:t>
            </a:r>
          </a:p>
        </p:txBody>
      </p:sp>
      <p:sp>
        <p:nvSpPr>
          <p:cNvPr id="21507" name="Rectangle 3"/>
          <p:cNvSpPr>
            <a:spLocks/>
          </p:cNvSpPr>
          <p:nvPr/>
        </p:nvSpPr>
        <p:spPr bwMode="auto">
          <a:xfrm>
            <a:off x="107156" y="6228457"/>
            <a:ext cx="8938617" cy="348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nSpc>
                <a:spcPct val="200000"/>
              </a:lnSpc>
            </a:pPr>
            <a:r>
              <a:rPr lang="en-US" sz="2000" dirty="0">
                <a:latin typeface="Arial Italic" charset="0"/>
                <a:cs typeface="Arial Italic" charset="0"/>
                <a:sym typeface="Arial Italic" charset="0"/>
              </a:rPr>
              <a:t>Saccharomyces </a:t>
            </a:r>
            <a:r>
              <a:rPr lang="en-US" sz="2000" dirty="0" err="1">
                <a:latin typeface="Arial Italic" charset="0"/>
                <a:cs typeface="Arial Italic" charset="0"/>
                <a:sym typeface="Arial Italic" charset="0"/>
              </a:rPr>
              <a:t>cerevisiae</a:t>
            </a:r>
            <a:r>
              <a:rPr lang="en-US" sz="2000" dirty="0">
                <a:latin typeface="Arial" charset="0"/>
                <a:cs typeface="Arial" charset="0"/>
                <a:sym typeface="Arial" charset="0"/>
              </a:rPr>
              <a:t>: budding yeast, baker</a:t>
            </a:r>
            <a:r>
              <a:rPr lang="ja-JP" altLang="en-US" sz="2000" dirty="0">
                <a:latin typeface="Arial" charset="0"/>
                <a:cs typeface="Arial" charset="0"/>
                <a:sym typeface="Arial" charset="0"/>
              </a:rPr>
              <a:t>’</a:t>
            </a:r>
            <a:r>
              <a:rPr lang="en-US" altLang="ja-JP" sz="2000" dirty="0">
                <a:latin typeface="Arial" charset="0"/>
                <a:cs typeface="Arial" charset="0"/>
                <a:sym typeface="Arial" charset="0"/>
              </a:rPr>
              <a:t>s yeast, brewing yeast</a:t>
            </a:r>
            <a:endParaRPr lang="en-US" sz="2000" dirty="0">
              <a:latin typeface="Arial" charset="0"/>
              <a:cs typeface="Arial" charset="0"/>
              <a:sym typeface="Arial" charset="0"/>
            </a:endParaRP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 y="3326308"/>
            <a:ext cx="2696766" cy="2696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326308"/>
            <a:ext cx="3518297" cy="2696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215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785" y="3326308"/>
            <a:ext cx="2955727" cy="2696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96795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Flow.thmx</Template>
  <TotalTime>11618</TotalTime>
  <Words>1568</Words>
  <Application>Microsoft Office PowerPoint</Application>
  <PresentationFormat>On-screen Show (4:3)</PresentationFormat>
  <Paragraphs>289</Paragraphs>
  <Slides>37</Slides>
  <Notes>18</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ＭＳ Ｐゴシック</vt:lpstr>
      <vt:lpstr>Arial</vt:lpstr>
      <vt:lpstr>Arial Black</vt:lpstr>
      <vt:lpstr>Arial Italic</vt:lpstr>
      <vt:lpstr>Calibri</vt:lpstr>
      <vt:lpstr>Gill Sans</vt:lpstr>
      <vt:lpstr>Helvetica</vt:lpstr>
      <vt:lpstr>Wingdings</vt:lpstr>
      <vt:lpstr>ヒラギノ角ゴ Pro W3</vt:lpstr>
      <vt:lpstr>ヒラギノ角ゴ ProN W3</vt:lpstr>
      <vt:lpstr>Office Theme</vt:lpstr>
      <vt:lpstr>29 Jan 2014 Nucleic acid technology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Nucleic acid purification</vt:lpstr>
      <vt:lpstr>Bio201 lab: Yeast DNA isolation</vt:lpstr>
      <vt:lpstr>Bio201 lab: Yeast DNA isolation</vt:lpstr>
      <vt:lpstr>Bio201 lab: Yeast DNA isolation</vt:lpstr>
      <vt:lpstr>PowerPoint Presentation</vt:lpstr>
      <vt:lpstr>Bio201 lab: Yeast DNA isolation</vt:lpstr>
      <vt:lpstr>Protein precipitation</vt:lpstr>
      <vt:lpstr>Bio201 lab: Yeast DNA isolation</vt:lpstr>
      <vt:lpstr>DNA precipitation</vt:lpstr>
      <vt:lpstr>Bio201 lab: Yeast DNA isolation</vt:lpstr>
      <vt:lpstr>Q: How do we change our protocol if we want to isolate human RNA?</vt:lpstr>
      <vt:lpstr>PowerPoint Presentation</vt:lpstr>
      <vt:lpstr>PowerPoint Presentation</vt:lpstr>
      <vt:lpstr>PowerPoint Presentation</vt:lpstr>
      <vt:lpstr>PowerPoint Presentation</vt:lpstr>
      <vt:lpstr>PowerPoint Presentation</vt:lpstr>
      <vt:lpstr>PowerPoint Presentation</vt:lpstr>
      <vt:lpstr>If my DNA is a random string of letters (AGCTs), how often should I expect to cut with … </vt:lpstr>
      <vt:lpstr>PowerPoint Presentation</vt:lpstr>
      <vt:lpstr>PowerPoint Presentation</vt:lpstr>
      <vt:lpstr>PowerPoint Presentation</vt:lpstr>
      <vt:lpstr>PowerPoint Presentation</vt:lpstr>
      <vt:lpstr>PowerPoint Presentation</vt:lpstr>
      <vt:lpstr>PowerPoint Presentation</vt:lpstr>
      <vt:lpstr>DNA size determination by electrophoresis</vt:lpstr>
      <vt:lpstr>PowerPoint Presentation</vt:lpstr>
      <vt:lpstr>PowerPoint Presentation</vt:lpstr>
      <vt:lpstr>PowerPoint Presentation</vt:lpstr>
    </vt:vector>
  </TitlesOfParts>
  <Company>Duke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 technology I</dc:title>
  <dc:creator>Nicolas Buchler</dc:creator>
  <cp:lastModifiedBy>Michael Gao</cp:lastModifiedBy>
  <cp:revision>95</cp:revision>
  <dcterms:created xsi:type="dcterms:W3CDTF">2010-09-15T16:19:54Z</dcterms:created>
  <dcterms:modified xsi:type="dcterms:W3CDTF">2014-02-16T02:46:21Z</dcterms:modified>
</cp:coreProperties>
</file>